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3"/>
  </p:notesMasterIdLst>
  <p:sldIdLst>
    <p:sldId id="287" r:id="rId2"/>
    <p:sldId id="326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42" r:id="rId13"/>
    <p:sldId id="341" r:id="rId14"/>
    <p:sldId id="346" r:id="rId15"/>
    <p:sldId id="337" r:id="rId16"/>
    <p:sldId id="338" r:id="rId17"/>
    <p:sldId id="339" r:id="rId18"/>
    <p:sldId id="343" r:id="rId19"/>
    <p:sldId id="344" r:id="rId20"/>
    <p:sldId id="345" r:id="rId21"/>
    <p:sldId id="340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  <p:bold r:id="rId25"/>
    </p:embeddedFont>
    <p:embeddedFont>
      <p:font typeface="jf open 粉圓 1.0" panose="020F0500000000000000" pitchFamily="34" charset="-120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12830"/>
    <a:srgbClr val="191919"/>
    <a:srgbClr val="E5E8ED"/>
    <a:srgbClr val="1C2530"/>
    <a:srgbClr val="EEEEEE"/>
    <a:srgbClr val="E8E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1" autoAdjust="0"/>
    <p:restoredTop sz="96429" autoAdjust="0"/>
  </p:normalViewPr>
  <p:slideViewPr>
    <p:cSldViewPr snapToGrid="0" showGuides="1">
      <p:cViewPr varScale="1">
        <p:scale>
          <a:sx n="83" d="100"/>
          <a:sy n="83" d="100"/>
        </p:scale>
        <p:origin x="696" y="77"/>
      </p:cViewPr>
      <p:guideLst>
        <p:guide orient="horz" pos="125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98034-7DAB-4BA7-9402-30FF9D9F5726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16975-1D4D-491B-8EC5-CCC6AF49DF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673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438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202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55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305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130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122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13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002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819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440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55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4180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127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091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69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599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89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878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311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852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16975-1D4D-491B-8EC5-CCC6AF49DF0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2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629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875314" y="2226156"/>
            <a:ext cx="4441372" cy="3367314"/>
          </a:xfrm>
          <a:custGeom>
            <a:avLst/>
            <a:gdLst>
              <a:gd name="connsiteX0" fmla="*/ 0 w 4441372"/>
              <a:gd name="connsiteY0" fmla="*/ 0 h 3367314"/>
              <a:gd name="connsiteX1" fmla="*/ 4441372 w 4441372"/>
              <a:gd name="connsiteY1" fmla="*/ 0 h 3367314"/>
              <a:gd name="connsiteX2" fmla="*/ 4441372 w 4441372"/>
              <a:gd name="connsiteY2" fmla="*/ 3367314 h 3367314"/>
              <a:gd name="connsiteX3" fmla="*/ 0 w 4441372"/>
              <a:gd name="connsiteY3" fmla="*/ 3367314 h 336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1372" h="3367314">
                <a:moveTo>
                  <a:pt x="0" y="0"/>
                </a:moveTo>
                <a:lnTo>
                  <a:pt x="4441372" y="0"/>
                </a:lnTo>
                <a:lnTo>
                  <a:pt x="4441372" y="3367314"/>
                </a:lnTo>
                <a:lnTo>
                  <a:pt x="0" y="33673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19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393372" y="2293258"/>
            <a:ext cx="2504777" cy="2583543"/>
          </a:xfrm>
          <a:custGeom>
            <a:avLst/>
            <a:gdLst>
              <a:gd name="connsiteX0" fmla="*/ 0 w 2504777"/>
              <a:gd name="connsiteY0" fmla="*/ 0 h 2583543"/>
              <a:gd name="connsiteX1" fmla="*/ 2504777 w 2504777"/>
              <a:gd name="connsiteY1" fmla="*/ 0 h 2583543"/>
              <a:gd name="connsiteX2" fmla="*/ 2504777 w 2504777"/>
              <a:gd name="connsiteY2" fmla="*/ 2583543 h 2583543"/>
              <a:gd name="connsiteX3" fmla="*/ 0 w 2504777"/>
              <a:gd name="connsiteY3" fmla="*/ 2583543 h 25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4777" h="2583543">
                <a:moveTo>
                  <a:pt x="0" y="0"/>
                </a:moveTo>
                <a:lnTo>
                  <a:pt x="2504777" y="0"/>
                </a:lnTo>
                <a:lnTo>
                  <a:pt x="2504777" y="2583543"/>
                </a:lnTo>
                <a:lnTo>
                  <a:pt x="0" y="25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771041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890127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9009212" y="3346833"/>
            <a:ext cx="1552845" cy="1601676"/>
          </a:xfrm>
          <a:custGeom>
            <a:avLst/>
            <a:gdLst>
              <a:gd name="connsiteX0" fmla="*/ 0 w 1552845"/>
              <a:gd name="connsiteY0" fmla="*/ 0 h 1601676"/>
              <a:gd name="connsiteX1" fmla="*/ 1552845 w 1552845"/>
              <a:gd name="connsiteY1" fmla="*/ 0 h 1601676"/>
              <a:gd name="connsiteX2" fmla="*/ 1552845 w 1552845"/>
              <a:gd name="connsiteY2" fmla="*/ 1601676 h 1601676"/>
              <a:gd name="connsiteX3" fmla="*/ 0 w 1552845"/>
              <a:gd name="connsiteY3" fmla="*/ 1601676 h 16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2845" h="1601676">
                <a:moveTo>
                  <a:pt x="0" y="0"/>
                </a:moveTo>
                <a:lnTo>
                  <a:pt x="1552845" y="0"/>
                </a:lnTo>
                <a:lnTo>
                  <a:pt x="1552845" y="1601676"/>
                </a:lnTo>
                <a:lnTo>
                  <a:pt x="0" y="16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82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3878606" y="2151403"/>
            <a:ext cx="4434789" cy="3634695"/>
          </a:xfrm>
          <a:custGeom>
            <a:avLst/>
            <a:gdLst>
              <a:gd name="connsiteX0" fmla="*/ 3625868 w 4434789"/>
              <a:gd name="connsiteY0" fmla="*/ 2781942 h 3634695"/>
              <a:gd name="connsiteX1" fmla="*/ 4434789 w 4434789"/>
              <a:gd name="connsiteY1" fmla="*/ 2781942 h 3634695"/>
              <a:gd name="connsiteX2" fmla="*/ 4434789 w 4434789"/>
              <a:gd name="connsiteY2" fmla="*/ 3634695 h 3634695"/>
              <a:gd name="connsiteX3" fmla="*/ 3625868 w 4434789"/>
              <a:gd name="connsiteY3" fmla="*/ 3634695 h 3634695"/>
              <a:gd name="connsiteX4" fmla="*/ 2719403 w 4434789"/>
              <a:gd name="connsiteY4" fmla="*/ 2781942 h 3634695"/>
              <a:gd name="connsiteX5" fmla="*/ 3528324 w 4434789"/>
              <a:gd name="connsiteY5" fmla="*/ 2781942 h 3634695"/>
              <a:gd name="connsiteX6" fmla="*/ 3528324 w 4434789"/>
              <a:gd name="connsiteY6" fmla="*/ 3634695 h 3634695"/>
              <a:gd name="connsiteX7" fmla="*/ 2719403 w 4434789"/>
              <a:gd name="connsiteY7" fmla="*/ 3634695 h 3634695"/>
              <a:gd name="connsiteX8" fmla="*/ 1812935 w 4434789"/>
              <a:gd name="connsiteY8" fmla="*/ 2781942 h 3634695"/>
              <a:gd name="connsiteX9" fmla="*/ 2621856 w 4434789"/>
              <a:gd name="connsiteY9" fmla="*/ 2781942 h 3634695"/>
              <a:gd name="connsiteX10" fmla="*/ 2621856 w 4434789"/>
              <a:gd name="connsiteY10" fmla="*/ 3634695 h 3634695"/>
              <a:gd name="connsiteX11" fmla="*/ 1812935 w 4434789"/>
              <a:gd name="connsiteY11" fmla="*/ 3634695 h 3634695"/>
              <a:gd name="connsiteX12" fmla="*/ 2719403 w 4434789"/>
              <a:gd name="connsiteY12" fmla="*/ 1854628 h 3634695"/>
              <a:gd name="connsiteX13" fmla="*/ 3528323 w 4434789"/>
              <a:gd name="connsiteY13" fmla="*/ 1854628 h 3634695"/>
              <a:gd name="connsiteX14" fmla="*/ 3528323 w 4434789"/>
              <a:gd name="connsiteY14" fmla="*/ 2707381 h 3634695"/>
              <a:gd name="connsiteX15" fmla="*/ 2719403 w 4434789"/>
              <a:gd name="connsiteY15" fmla="*/ 2707381 h 3634695"/>
              <a:gd name="connsiteX16" fmla="*/ 1812935 w 4434789"/>
              <a:gd name="connsiteY16" fmla="*/ 1854628 h 3634695"/>
              <a:gd name="connsiteX17" fmla="*/ 2621855 w 4434789"/>
              <a:gd name="connsiteY17" fmla="*/ 1854628 h 3634695"/>
              <a:gd name="connsiteX18" fmla="*/ 2621855 w 4434789"/>
              <a:gd name="connsiteY18" fmla="*/ 2707381 h 3634695"/>
              <a:gd name="connsiteX19" fmla="*/ 1812935 w 4434789"/>
              <a:gd name="connsiteY19" fmla="*/ 2707381 h 3634695"/>
              <a:gd name="connsiteX20" fmla="*/ 906468 w 4434789"/>
              <a:gd name="connsiteY20" fmla="*/ 1854628 h 3634695"/>
              <a:gd name="connsiteX21" fmla="*/ 1715388 w 4434789"/>
              <a:gd name="connsiteY21" fmla="*/ 1854628 h 3634695"/>
              <a:gd name="connsiteX22" fmla="*/ 1715388 w 4434789"/>
              <a:gd name="connsiteY22" fmla="*/ 2707381 h 3634695"/>
              <a:gd name="connsiteX23" fmla="*/ 906468 w 4434789"/>
              <a:gd name="connsiteY23" fmla="*/ 2707381 h 3634695"/>
              <a:gd name="connsiteX24" fmla="*/ 0 w 4434789"/>
              <a:gd name="connsiteY24" fmla="*/ 1854628 h 3634695"/>
              <a:gd name="connsiteX25" fmla="*/ 808920 w 4434789"/>
              <a:gd name="connsiteY25" fmla="*/ 1854628 h 3634695"/>
              <a:gd name="connsiteX26" fmla="*/ 808920 w 4434789"/>
              <a:gd name="connsiteY26" fmla="*/ 2707381 h 3634695"/>
              <a:gd name="connsiteX27" fmla="*/ 0 w 4434789"/>
              <a:gd name="connsiteY27" fmla="*/ 2707381 h 3634695"/>
              <a:gd name="connsiteX28" fmla="*/ 3625868 w 4434789"/>
              <a:gd name="connsiteY28" fmla="*/ 927314 h 3634695"/>
              <a:gd name="connsiteX29" fmla="*/ 4434788 w 4434789"/>
              <a:gd name="connsiteY29" fmla="*/ 927314 h 3634695"/>
              <a:gd name="connsiteX30" fmla="*/ 4434788 w 4434789"/>
              <a:gd name="connsiteY30" fmla="*/ 1780067 h 3634695"/>
              <a:gd name="connsiteX31" fmla="*/ 3625868 w 4434789"/>
              <a:gd name="connsiteY31" fmla="*/ 1780067 h 3634695"/>
              <a:gd name="connsiteX32" fmla="*/ 2719402 w 4434789"/>
              <a:gd name="connsiteY32" fmla="*/ 927314 h 3634695"/>
              <a:gd name="connsiteX33" fmla="*/ 3528322 w 4434789"/>
              <a:gd name="connsiteY33" fmla="*/ 927314 h 3634695"/>
              <a:gd name="connsiteX34" fmla="*/ 3528322 w 4434789"/>
              <a:gd name="connsiteY34" fmla="*/ 1780067 h 3634695"/>
              <a:gd name="connsiteX35" fmla="*/ 2719402 w 4434789"/>
              <a:gd name="connsiteY35" fmla="*/ 1780067 h 3634695"/>
              <a:gd name="connsiteX36" fmla="*/ 1812934 w 4434789"/>
              <a:gd name="connsiteY36" fmla="*/ 927314 h 3634695"/>
              <a:gd name="connsiteX37" fmla="*/ 2621854 w 4434789"/>
              <a:gd name="connsiteY37" fmla="*/ 927314 h 3634695"/>
              <a:gd name="connsiteX38" fmla="*/ 2621854 w 4434789"/>
              <a:gd name="connsiteY38" fmla="*/ 1780067 h 3634695"/>
              <a:gd name="connsiteX39" fmla="*/ 1812934 w 4434789"/>
              <a:gd name="connsiteY39" fmla="*/ 1780067 h 3634695"/>
              <a:gd name="connsiteX40" fmla="*/ 906467 w 4434789"/>
              <a:gd name="connsiteY40" fmla="*/ 927314 h 3634695"/>
              <a:gd name="connsiteX41" fmla="*/ 1715387 w 4434789"/>
              <a:gd name="connsiteY41" fmla="*/ 927314 h 3634695"/>
              <a:gd name="connsiteX42" fmla="*/ 1715387 w 4434789"/>
              <a:gd name="connsiteY42" fmla="*/ 1780067 h 3634695"/>
              <a:gd name="connsiteX43" fmla="*/ 906467 w 4434789"/>
              <a:gd name="connsiteY43" fmla="*/ 1780067 h 3634695"/>
              <a:gd name="connsiteX44" fmla="*/ 1812935 w 4434789"/>
              <a:gd name="connsiteY44" fmla="*/ 0 h 3634695"/>
              <a:gd name="connsiteX45" fmla="*/ 2621855 w 4434789"/>
              <a:gd name="connsiteY45" fmla="*/ 0 h 3634695"/>
              <a:gd name="connsiteX46" fmla="*/ 2621855 w 4434789"/>
              <a:gd name="connsiteY46" fmla="*/ 852753 h 3634695"/>
              <a:gd name="connsiteX47" fmla="*/ 1812935 w 4434789"/>
              <a:gd name="connsiteY47" fmla="*/ 852753 h 3634695"/>
              <a:gd name="connsiteX48" fmla="*/ 906467 w 4434789"/>
              <a:gd name="connsiteY48" fmla="*/ 0 h 3634695"/>
              <a:gd name="connsiteX49" fmla="*/ 1715387 w 4434789"/>
              <a:gd name="connsiteY49" fmla="*/ 0 h 3634695"/>
              <a:gd name="connsiteX50" fmla="*/ 1715387 w 4434789"/>
              <a:gd name="connsiteY50" fmla="*/ 852753 h 3634695"/>
              <a:gd name="connsiteX51" fmla="*/ 906467 w 4434789"/>
              <a:gd name="connsiteY51" fmla="*/ 852753 h 3634695"/>
              <a:gd name="connsiteX52" fmla="*/ 0 w 4434789"/>
              <a:gd name="connsiteY52" fmla="*/ 0 h 3634695"/>
              <a:gd name="connsiteX53" fmla="*/ 808920 w 4434789"/>
              <a:gd name="connsiteY53" fmla="*/ 0 h 3634695"/>
              <a:gd name="connsiteX54" fmla="*/ 808920 w 4434789"/>
              <a:gd name="connsiteY54" fmla="*/ 852753 h 3634695"/>
              <a:gd name="connsiteX55" fmla="*/ 0 w 4434789"/>
              <a:gd name="connsiteY55" fmla="*/ 852753 h 3634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4434789" h="3634695">
                <a:moveTo>
                  <a:pt x="3625868" y="2781942"/>
                </a:moveTo>
                <a:lnTo>
                  <a:pt x="4434789" y="2781942"/>
                </a:lnTo>
                <a:lnTo>
                  <a:pt x="4434789" y="3634695"/>
                </a:lnTo>
                <a:lnTo>
                  <a:pt x="3625868" y="3634695"/>
                </a:lnTo>
                <a:close/>
                <a:moveTo>
                  <a:pt x="2719403" y="2781942"/>
                </a:moveTo>
                <a:lnTo>
                  <a:pt x="3528324" y="2781942"/>
                </a:lnTo>
                <a:lnTo>
                  <a:pt x="3528324" y="3634695"/>
                </a:lnTo>
                <a:lnTo>
                  <a:pt x="2719403" y="3634695"/>
                </a:lnTo>
                <a:close/>
                <a:moveTo>
                  <a:pt x="1812935" y="2781942"/>
                </a:moveTo>
                <a:lnTo>
                  <a:pt x="2621856" y="2781942"/>
                </a:lnTo>
                <a:lnTo>
                  <a:pt x="2621856" y="3634695"/>
                </a:lnTo>
                <a:lnTo>
                  <a:pt x="1812935" y="3634695"/>
                </a:lnTo>
                <a:close/>
                <a:moveTo>
                  <a:pt x="2719403" y="1854628"/>
                </a:moveTo>
                <a:lnTo>
                  <a:pt x="3528323" y="1854628"/>
                </a:lnTo>
                <a:lnTo>
                  <a:pt x="3528323" y="2707381"/>
                </a:lnTo>
                <a:lnTo>
                  <a:pt x="2719403" y="2707381"/>
                </a:lnTo>
                <a:close/>
                <a:moveTo>
                  <a:pt x="1812935" y="1854628"/>
                </a:moveTo>
                <a:lnTo>
                  <a:pt x="2621855" y="1854628"/>
                </a:lnTo>
                <a:lnTo>
                  <a:pt x="2621855" y="2707381"/>
                </a:lnTo>
                <a:lnTo>
                  <a:pt x="1812935" y="2707381"/>
                </a:lnTo>
                <a:close/>
                <a:moveTo>
                  <a:pt x="906468" y="1854628"/>
                </a:moveTo>
                <a:lnTo>
                  <a:pt x="1715388" y="1854628"/>
                </a:lnTo>
                <a:lnTo>
                  <a:pt x="1715388" y="2707381"/>
                </a:lnTo>
                <a:lnTo>
                  <a:pt x="906468" y="2707381"/>
                </a:lnTo>
                <a:close/>
                <a:moveTo>
                  <a:pt x="0" y="1854628"/>
                </a:moveTo>
                <a:lnTo>
                  <a:pt x="808920" y="1854628"/>
                </a:lnTo>
                <a:lnTo>
                  <a:pt x="808920" y="2707381"/>
                </a:lnTo>
                <a:lnTo>
                  <a:pt x="0" y="2707381"/>
                </a:lnTo>
                <a:close/>
                <a:moveTo>
                  <a:pt x="3625868" y="927314"/>
                </a:moveTo>
                <a:lnTo>
                  <a:pt x="4434788" y="927314"/>
                </a:lnTo>
                <a:lnTo>
                  <a:pt x="4434788" y="1780067"/>
                </a:lnTo>
                <a:lnTo>
                  <a:pt x="3625868" y="1780067"/>
                </a:lnTo>
                <a:close/>
                <a:moveTo>
                  <a:pt x="2719402" y="927314"/>
                </a:moveTo>
                <a:lnTo>
                  <a:pt x="3528322" y="927314"/>
                </a:lnTo>
                <a:lnTo>
                  <a:pt x="3528322" y="1780067"/>
                </a:lnTo>
                <a:lnTo>
                  <a:pt x="2719402" y="1780067"/>
                </a:lnTo>
                <a:close/>
                <a:moveTo>
                  <a:pt x="1812934" y="927314"/>
                </a:moveTo>
                <a:lnTo>
                  <a:pt x="2621854" y="927314"/>
                </a:lnTo>
                <a:lnTo>
                  <a:pt x="2621854" y="1780067"/>
                </a:lnTo>
                <a:lnTo>
                  <a:pt x="1812934" y="1780067"/>
                </a:lnTo>
                <a:close/>
                <a:moveTo>
                  <a:pt x="906467" y="927314"/>
                </a:moveTo>
                <a:lnTo>
                  <a:pt x="1715387" y="927314"/>
                </a:lnTo>
                <a:lnTo>
                  <a:pt x="1715387" y="1780067"/>
                </a:lnTo>
                <a:lnTo>
                  <a:pt x="906467" y="1780067"/>
                </a:lnTo>
                <a:close/>
                <a:moveTo>
                  <a:pt x="1812935" y="0"/>
                </a:moveTo>
                <a:lnTo>
                  <a:pt x="2621855" y="0"/>
                </a:lnTo>
                <a:lnTo>
                  <a:pt x="2621855" y="852753"/>
                </a:lnTo>
                <a:lnTo>
                  <a:pt x="1812935" y="852753"/>
                </a:lnTo>
                <a:close/>
                <a:moveTo>
                  <a:pt x="906467" y="0"/>
                </a:moveTo>
                <a:lnTo>
                  <a:pt x="1715387" y="0"/>
                </a:lnTo>
                <a:lnTo>
                  <a:pt x="1715387" y="852753"/>
                </a:lnTo>
                <a:lnTo>
                  <a:pt x="906467" y="852753"/>
                </a:lnTo>
                <a:close/>
                <a:moveTo>
                  <a:pt x="0" y="0"/>
                </a:moveTo>
                <a:lnTo>
                  <a:pt x="808920" y="0"/>
                </a:lnTo>
                <a:lnTo>
                  <a:pt x="808920" y="852753"/>
                </a:lnTo>
                <a:lnTo>
                  <a:pt x="0" y="8527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64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317172" y="2275389"/>
            <a:ext cx="4383315" cy="2634343"/>
          </a:xfrm>
          <a:custGeom>
            <a:avLst/>
            <a:gdLst>
              <a:gd name="connsiteX0" fmla="*/ 0 w 4383315"/>
              <a:gd name="connsiteY0" fmla="*/ 0 h 2634343"/>
              <a:gd name="connsiteX1" fmla="*/ 4383315 w 4383315"/>
              <a:gd name="connsiteY1" fmla="*/ 0 h 2634343"/>
              <a:gd name="connsiteX2" fmla="*/ 4383315 w 4383315"/>
              <a:gd name="connsiteY2" fmla="*/ 2634343 h 2634343"/>
              <a:gd name="connsiteX3" fmla="*/ 0 w 4383315"/>
              <a:gd name="connsiteY3" fmla="*/ 2634343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315" h="2634343">
                <a:moveTo>
                  <a:pt x="0" y="0"/>
                </a:moveTo>
                <a:lnTo>
                  <a:pt x="4383315" y="0"/>
                </a:lnTo>
                <a:lnTo>
                  <a:pt x="4383315" y="2634343"/>
                </a:lnTo>
                <a:lnTo>
                  <a:pt x="0" y="26343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833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5448297" y="3663155"/>
            <a:ext cx="5353054" cy="1753394"/>
          </a:xfrm>
          <a:custGeom>
            <a:avLst/>
            <a:gdLst>
              <a:gd name="connsiteX0" fmla="*/ 0 w 5353054"/>
              <a:gd name="connsiteY0" fmla="*/ 0 h 1753394"/>
              <a:gd name="connsiteX1" fmla="*/ 5353054 w 5353054"/>
              <a:gd name="connsiteY1" fmla="*/ 0 h 1753394"/>
              <a:gd name="connsiteX2" fmla="*/ 5353054 w 5353054"/>
              <a:gd name="connsiteY2" fmla="*/ 1753394 h 1753394"/>
              <a:gd name="connsiteX3" fmla="*/ 0 w 5353054"/>
              <a:gd name="connsiteY3" fmla="*/ 1753394 h 175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53054" h="1753394">
                <a:moveTo>
                  <a:pt x="0" y="0"/>
                </a:moveTo>
                <a:lnTo>
                  <a:pt x="5353054" y="0"/>
                </a:lnTo>
                <a:lnTo>
                  <a:pt x="5353054" y="1753394"/>
                </a:lnTo>
                <a:lnTo>
                  <a:pt x="0" y="17533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37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561975" y="561975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561975" y="2564342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561975" y="4566708"/>
            <a:ext cx="3257550" cy="1729317"/>
          </a:xfrm>
          <a:custGeom>
            <a:avLst/>
            <a:gdLst>
              <a:gd name="connsiteX0" fmla="*/ 0 w 3257550"/>
              <a:gd name="connsiteY0" fmla="*/ 0 h 1729317"/>
              <a:gd name="connsiteX1" fmla="*/ 3257550 w 3257550"/>
              <a:gd name="connsiteY1" fmla="*/ 0 h 1729317"/>
              <a:gd name="connsiteX2" fmla="*/ 3257550 w 3257550"/>
              <a:gd name="connsiteY2" fmla="*/ 1729317 h 1729317"/>
              <a:gd name="connsiteX3" fmla="*/ 0 w 3257550"/>
              <a:gd name="connsiteY3" fmla="*/ 1729317 h 172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1729317">
                <a:moveTo>
                  <a:pt x="0" y="0"/>
                </a:moveTo>
                <a:lnTo>
                  <a:pt x="3257550" y="0"/>
                </a:lnTo>
                <a:lnTo>
                  <a:pt x="3257550" y="1729317"/>
                </a:lnTo>
                <a:lnTo>
                  <a:pt x="0" y="172931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37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57200" y="381000"/>
            <a:ext cx="11277600" cy="6096000"/>
          </a:xfrm>
          <a:custGeom>
            <a:avLst/>
            <a:gdLst>
              <a:gd name="connsiteX0" fmla="*/ 0 w 11277600"/>
              <a:gd name="connsiteY0" fmla="*/ 0 h 6096000"/>
              <a:gd name="connsiteX1" fmla="*/ 11277600 w 11277600"/>
              <a:gd name="connsiteY1" fmla="*/ 0 h 6096000"/>
              <a:gd name="connsiteX2" fmla="*/ 11277600 w 11277600"/>
              <a:gd name="connsiteY2" fmla="*/ 6096000 h 6096000"/>
              <a:gd name="connsiteX3" fmla="*/ 0 w 11277600"/>
              <a:gd name="connsiteY3" fmla="*/ 609600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77600" h="6096000">
                <a:moveTo>
                  <a:pt x="0" y="0"/>
                </a:moveTo>
                <a:lnTo>
                  <a:pt x="11277600" y="0"/>
                </a:lnTo>
                <a:lnTo>
                  <a:pt x="11277600" y="6096000"/>
                </a:lnTo>
                <a:lnTo>
                  <a:pt x="0" y="609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1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52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3889828" y="1956366"/>
            <a:ext cx="4209145" cy="4024768"/>
          </a:xfrm>
          <a:custGeom>
            <a:avLst/>
            <a:gdLst>
              <a:gd name="connsiteX0" fmla="*/ 2191659 w 4209145"/>
              <a:gd name="connsiteY0" fmla="*/ 0 h 4024768"/>
              <a:gd name="connsiteX1" fmla="*/ 4209145 w 4209145"/>
              <a:gd name="connsiteY1" fmla="*/ 0 h 4024768"/>
              <a:gd name="connsiteX2" fmla="*/ 4209145 w 4209145"/>
              <a:gd name="connsiteY2" fmla="*/ 4024768 h 4024768"/>
              <a:gd name="connsiteX3" fmla="*/ 2191659 w 4209145"/>
              <a:gd name="connsiteY3" fmla="*/ 4024768 h 4024768"/>
              <a:gd name="connsiteX4" fmla="*/ 0 w 4209145"/>
              <a:gd name="connsiteY4" fmla="*/ 0 h 4024768"/>
              <a:gd name="connsiteX5" fmla="*/ 2017486 w 4209145"/>
              <a:gd name="connsiteY5" fmla="*/ 0 h 4024768"/>
              <a:gd name="connsiteX6" fmla="*/ 2017486 w 4209145"/>
              <a:gd name="connsiteY6" fmla="*/ 4024768 h 4024768"/>
              <a:gd name="connsiteX7" fmla="*/ 0 w 4209145"/>
              <a:gd name="connsiteY7" fmla="*/ 4024768 h 402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9145" h="4024768">
                <a:moveTo>
                  <a:pt x="2191659" y="0"/>
                </a:moveTo>
                <a:lnTo>
                  <a:pt x="4209145" y="0"/>
                </a:lnTo>
                <a:lnTo>
                  <a:pt x="4209145" y="4024768"/>
                </a:lnTo>
                <a:lnTo>
                  <a:pt x="2191659" y="4024768"/>
                </a:lnTo>
                <a:close/>
                <a:moveTo>
                  <a:pt x="0" y="0"/>
                </a:moveTo>
                <a:lnTo>
                  <a:pt x="2017486" y="0"/>
                </a:lnTo>
                <a:lnTo>
                  <a:pt x="2017486" y="4024768"/>
                </a:lnTo>
                <a:lnTo>
                  <a:pt x="0" y="40247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3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930401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4246356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562311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8878265" y="2255678"/>
            <a:ext cx="1383336" cy="1383334"/>
          </a:xfrm>
          <a:custGeom>
            <a:avLst/>
            <a:gdLst>
              <a:gd name="connsiteX0" fmla="*/ 691668 w 1383336"/>
              <a:gd name="connsiteY0" fmla="*/ 0 h 1383334"/>
              <a:gd name="connsiteX1" fmla="*/ 1383336 w 1383336"/>
              <a:gd name="connsiteY1" fmla="*/ 691667 h 1383334"/>
              <a:gd name="connsiteX2" fmla="*/ 691668 w 1383336"/>
              <a:gd name="connsiteY2" fmla="*/ 1383334 h 1383334"/>
              <a:gd name="connsiteX3" fmla="*/ 0 w 1383336"/>
              <a:gd name="connsiteY3" fmla="*/ 691667 h 1383334"/>
              <a:gd name="connsiteX4" fmla="*/ 691668 w 1383336"/>
              <a:gd name="connsiteY4" fmla="*/ 0 h 138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3336" h="1383334">
                <a:moveTo>
                  <a:pt x="691668" y="0"/>
                </a:moveTo>
                <a:cubicBezTo>
                  <a:pt x="1073666" y="0"/>
                  <a:pt x="1383336" y="309670"/>
                  <a:pt x="1383336" y="691667"/>
                </a:cubicBezTo>
                <a:cubicBezTo>
                  <a:pt x="1383336" y="1073664"/>
                  <a:pt x="1073666" y="1383334"/>
                  <a:pt x="691668" y="1383334"/>
                </a:cubicBezTo>
                <a:cubicBezTo>
                  <a:pt x="309670" y="1383334"/>
                  <a:pt x="0" y="1073664"/>
                  <a:pt x="0" y="691667"/>
                </a:cubicBezTo>
                <a:cubicBezTo>
                  <a:pt x="0" y="309670"/>
                  <a:pt x="309670" y="0"/>
                  <a:pt x="69166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93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171804" y="1945532"/>
            <a:ext cx="4401683" cy="4183806"/>
          </a:xfrm>
          <a:custGeom>
            <a:avLst/>
            <a:gdLst>
              <a:gd name="connsiteX0" fmla="*/ 0 w 4401683"/>
              <a:gd name="connsiteY0" fmla="*/ 3634077 h 4183806"/>
              <a:gd name="connsiteX1" fmla="*/ 4401683 w 4401683"/>
              <a:gd name="connsiteY1" fmla="*/ 3634077 h 4183806"/>
              <a:gd name="connsiteX2" fmla="*/ 4401683 w 4401683"/>
              <a:gd name="connsiteY2" fmla="*/ 4183806 h 4183806"/>
              <a:gd name="connsiteX3" fmla="*/ 0 w 4401683"/>
              <a:gd name="connsiteY3" fmla="*/ 4183806 h 4183806"/>
              <a:gd name="connsiteX4" fmla="*/ 0 w 4401683"/>
              <a:gd name="connsiteY4" fmla="*/ 0 h 4183806"/>
              <a:gd name="connsiteX5" fmla="*/ 4401683 w 4401683"/>
              <a:gd name="connsiteY5" fmla="*/ 0 h 4183806"/>
              <a:gd name="connsiteX6" fmla="*/ 4401683 w 4401683"/>
              <a:gd name="connsiteY6" fmla="*/ 2515899 h 4183806"/>
              <a:gd name="connsiteX7" fmla="*/ 0 w 4401683"/>
              <a:gd name="connsiteY7" fmla="*/ 2515899 h 4183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1683" h="4183806">
                <a:moveTo>
                  <a:pt x="0" y="3634077"/>
                </a:moveTo>
                <a:lnTo>
                  <a:pt x="4401683" y="3634077"/>
                </a:lnTo>
                <a:lnTo>
                  <a:pt x="4401683" y="4183806"/>
                </a:lnTo>
                <a:lnTo>
                  <a:pt x="0" y="4183806"/>
                </a:lnTo>
                <a:close/>
                <a:moveTo>
                  <a:pt x="0" y="0"/>
                </a:moveTo>
                <a:lnTo>
                  <a:pt x="4401683" y="0"/>
                </a:lnTo>
                <a:lnTo>
                  <a:pt x="4401683" y="2515899"/>
                </a:lnTo>
                <a:lnTo>
                  <a:pt x="0" y="25158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4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262742" y="2220685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262742" y="4093028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70173" y="2220685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6270173" y="4093028"/>
            <a:ext cx="1611085" cy="1631950"/>
          </a:xfrm>
          <a:custGeom>
            <a:avLst/>
            <a:gdLst>
              <a:gd name="connsiteX0" fmla="*/ 0 w 1611085"/>
              <a:gd name="connsiteY0" fmla="*/ 0 h 1631950"/>
              <a:gd name="connsiteX1" fmla="*/ 1611085 w 1611085"/>
              <a:gd name="connsiteY1" fmla="*/ 0 h 1631950"/>
              <a:gd name="connsiteX2" fmla="*/ 1611085 w 1611085"/>
              <a:gd name="connsiteY2" fmla="*/ 1631950 h 1631950"/>
              <a:gd name="connsiteX3" fmla="*/ 0 w 1611085"/>
              <a:gd name="connsiteY3" fmla="*/ 1631950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1085" h="1631950">
                <a:moveTo>
                  <a:pt x="0" y="0"/>
                </a:moveTo>
                <a:lnTo>
                  <a:pt x="1611085" y="0"/>
                </a:lnTo>
                <a:lnTo>
                  <a:pt x="1611085" y="1631950"/>
                </a:lnTo>
                <a:lnTo>
                  <a:pt x="0" y="1631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0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7039430" y="2459266"/>
            <a:ext cx="3628571" cy="2132895"/>
          </a:xfrm>
          <a:custGeom>
            <a:avLst/>
            <a:gdLst>
              <a:gd name="connsiteX0" fmla="*/ 0 w 3628571"/>
              <a:gd name="connsiteY0" fmla="*/ 0 h 2132895"/>
              <a:gd name="connsiteX1" fmla="*/ 3628571 w 3628571"/>
              <a:gd name="connsiteY1" fmla="*/ 0 h 2132895"/>
              <a:gd name="connsiteX2" fmla="*/ 3628571 w 3628571"/>
              <a:gd name="connsiteY2" fmla="*/ 2132895 h 2132895"/>
              <a:gd name="connsiteX3" fmla="*/ 0 w 3628571"/>
              <a:gd name="connsiteY3" fmla="*/ 2132895 h 213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571" h="2132895">
                <a:moveTo>
                  <a:pt x="0" y="0"/>
                </a:moveTo>
                <a:lnTo>
                  <a:pt x="3628571" y="0"/>
                </a:lnTo>
                <a:lnTo>
                  <a:pt x="3628571" y="2132895"/>
                </a:lnTo>
                <a:lnTo>
                  <a:pt x="0" y="21328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04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27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7" r:id="rId2"/>
    <p:sldLayoutId id="2147483656" r:id="rId3"/>
    <p:sldLayoutId id="2147483655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59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29784" y="3016143"/>
            <a:ext cx="629723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4400" dirty="0">
                <a:solidFill>
                  <a:srgbClr val="191919"/>
                </a:solidFill>
              </a:rPr>
              <a:t>吉佳</a:t>
            </a:r>
            <a:r>
              <a:rPr lang="zh-TW" altLang="en-US" sz="4400" dirty="0" smtClean="0">
                <a:solidFill>
                  <a:srgbClr val="191919"/>
                </a:solidFill>
              </a:rPr>
              <a:t>咖啡 </a:t>
            </a:r>
            <a:r>
              <a:rPr lang="en-US" altLang="zh-TW" sz="4000" dirty="0">
                <a:solidFill>
                  <a:srgbClr val="191919"/>
                </a:solidFill>
              </a:rPr>
              <a:t>Coffee </a:t>
            </a:r>
            <a:r>
              <a:rPr lang="en-US" altLang="zh-TW" sz="4000" dirty="0" smtClean="0">
                <a:solidFill>
                  <a:srgbClr val="191919"/>
                </a:solidFill>
              </a:rPr>
              <a:t>Roasters</a:t>
            </a:r>
            <a:endParaRPr lang="en-US" altLang="zh-TW" sz="4000" dirty="0">
              <a:solidFill>
                <a:srgbClr val="191919"/>
              </a:solidFill>
            </a:endParaRP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6970640" y="4213375"/>
            <a:ext cx="4043966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904579" y="385843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網頁程式設計期末報告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69051" y="4380431"/>
            <a:ext cx="4029898" cy="13183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50000"/>
              </a:lnSpc>
              <a:spcAft>
                <a:spcPts val="200"/>
              </a:spcAft>
            </a:pPr>
            <a:r>
              <a:rPr lang="zh-TW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第二十組</a:t>
            </a:r>
            <a:endParaRPr lang="en-US" altLang="zh-TW" sz="16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107590035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許哲維</a:t>
            </a: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107590036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藍裕翔 </a:t>
            </a: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107590047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陳冠臻</a:t>
            </a:r>
          </a:p>
          <a:p>
            <a:pPr algn="r"/>
            <a:r>
              <a:rPr lang="en-US" altLang="zh-TW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107590052 </a:t>
            </a:r>
            <a:r>
              <a:rPr lang="zh-TW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資工二 曾華健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284" l="9961" r="98096">
                        <a14:foregroundMark x1="63525" y1="34180" x2="42236" y2="36068"/>
                        <a14:foregroundMark x1="52002" y1="92643" x2="71533" y2="89323"/>
                        <a14:foregroundMark x1="77393" y1="74089" x2="73047" y2="92253"/>
                        <a14:foregroundMark x1="70508" y1="94922" x2="61719" y2="96419"/>
                        <a14:foregroundMark x1="46777" y1="89128" x2="45361" y2="81185"/>
                        <a14:foregroundMark x1="44824" y1="82682" x2="41309" y2="51432"/>
                        <a14:foregroundMark x1="39990" y1="36198" x2="54834" y2="33919"/>
                        <a14:foregroundMark x1="58057" y1="34505" x2="48584" y2="34375"/>
                        <a14:foregroundMark x1="55371" y1="34049" x2="58594" y2="33789"/>
                        <a14:foregroundMark x1="72510" y1="93359" x2="69922" y2="96029"/>
                        <a14:foregroundMark x1="69482" y1="95898" x2="60986" y2="98047"/>
                        <a14:foregroundMark x1="67871" y1="96680" x2="64258" y2="97526"/>
                        <a14:foregroundMark x1="59082" y1="97526" x2="48682" y2="92904"/>
                        <a14:foregroundMark x1="57178" y1="97266" x2="54736" y2="96419"/>
                        <a14:foregroundMark x1="54834" y1="96159" x2="56348" y2="96680"/>
                        <a14:foregroundMark x1="53760" y1="96029" x2="50195" y2="94401"/>
                        <a14:foregroundMark x1="48779" y1="92643" x2="46484" y2="89974"/>
                        <a14:foregroundMark x1="46973" y1="90755" x2="48096" y2="92122"/>
                        <a14:foregroundMark x1="45654" y1="84961" x2="45752" y2="89583"/>
                        <a14:foregroundMark x1="81445" y1="54297" x2="80518" y2="59505"/>
                        <a14:backgroundMark x1="83105" y1="50065" x2="81641" y2="59505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50"/>
          <a:stretch/>
        </p:blipFill>
        <p:spPr>
          <a:xfrm rot="152263">
            <a:off x="-2674163" y="-541930"/>
            <a:ext cx="726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2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使用情形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"/>
          <a:stretch/>
        </p:blipFill>
        <p:spPr>
          <a:xfrm>
            <a:off x="4348470" y="958823"/>
            <a:ext cx="3495060" cy="5761782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7945379" y="6376600"/>
            <a:ext cx="2969833" cy="3440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5000"/>
              </a:lnSpc>
            </a:pP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※</a:t>
            </a:r>
            <a:r>
              <a:rPr lang="zh-TW" altLang="en-US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本圖其內容與帳號皆為模擬</a:t>
            </a:r>
            <a:r>
              <a: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!!!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68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08245" y="2424859"/>
            <a:ext cx="4890235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4500" b="1" spc="600" dirty="0">
                <a:solidFill>
                  <a:srgbClr val="191919"/>
                </a:solidFill>
              </a:rPr>
              <a:t>專案說明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08246" y="3612592"/>
            <a:ext cx="4671068" cy="6617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網站架構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框架圖</a:t>
            </a:r>
            <a:endParaRPr lang="en-US" altLang="zh-C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20353" y="3313263"/>
            <a:ext cx="466056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06820" y="1229537"/>
            <a:ext cx="3800348" cy="4408404"/>
            <a:chOff x="1006820" y="1229537"/>
            <a:chExt cx="3800348" cy="44084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8" t="20893" r="62629" b="13562"/>
            <a:stretch/>
          </p:blipFill>
          <p:spPr>
            <a:xfrm>
              <a:off x="1006820" y="1229537"/>
              <a:ext cx="3800348" cy="4408404"/>
            </a:xfrm>
            <a:prstGeom prst="rect">
              <a:avLst/>
            </a:prstGeom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1989575" y="2139630"/>
              <a:ext cx="2270454" cy="2650211"/>
            </a:xfrm>
            <a:prstGeom prst="rect">
              <a:avLst/>
            </a:prstGeom>
            <a:solidFill>
              <a:srgbClr val="E5E8ED"/>
            </a:solidFill>
            <a:ln>
              <a:noFill/>
            </a:ln>
            <a:effectLst>
              <a:innerShdw blurRad="304800" dist="762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50863" y="3191313"/>
              <a:ext cx="12105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7200" b="1" dirty="0" smtClean="0">
                  <a:solidFill>
                    <a:srgbClr val="191919"/>
                  </a:solidFill>
                </a:rPr>
                <a:t>0</a:t>
              </a:r>
              <a:r>
                <a:rPr lang="en-US" altLang="zh-TW" sz="7200" b="1" dirty="0" smtClean="0">
                  <a:solidFill>
                    <a:srgbClr val="191919"/>
                  </a:solidFill>
                </a:rPr>
                <a:t>2</a:t>
              </a:r>
              <a:endParaRPr lang="zh-CN" altLang="en-US" sz="7200" b="1" dirty="0">
                <a:solidFill>
                  <a:srgbClr val="191919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81949" y="2728488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3200" b="1" spc="600" dirty="0">
                  <a:solidFill>
                    <a:srgbClr val="191919"/>
                  </a:solidFill>
                </a:rPr>
                <a:t>Part</a:t>
              </a:r>
              <a:endParaRPr lang="zh-CN" altLang="en-US" sz="3200" b="1" spc="600" dirty="0">
                <a:solidFill>
                  <a:srgbClr val="19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20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網站架構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https://cdn.discordapp.com/attachments/703478282791682059/705283527268237392/sitemap-removebg-preview.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99" y="1007837"/>
            <a:ext cx="7838697" cy="544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0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框架圖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55" y="959663"/>
            <a:ext cx="5534891" cy="5534891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2628409" y="1483570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248018" y="1177713"/>
            <a:ext cx="138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Logo</a:t>
            </a:r>
            <a:endParaRPr lang="zh-TW" altLang="en-US" sz="2400" b="1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>
            <a:off x="8457078" y="1585553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9857368" y="1272867"/>
            <a:ext cx="160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功能表單</a:t>
            </a: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628409" y="2731367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1248018" y="2425510"/>
            <a:ext cx="138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圖片</a:t>
            </a:r>
            <a:endParaRPr lang="zh-TW" altLang="en-US" sz="2400" b="1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>
            <a:off x="2628409" y="6004770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1248018" y="5698913"/>
            <a:ext cx="1380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資訊列</a:t>
            </a:r>
            <a:endParaRPr lang="zh-TW" altLang="en-US" sz="2400" b="1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>
            <a:off x="8457078" y="4795189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9857368" y="4482503"/>
            <a:ext cx="160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頁面資訊</a:t>
            </a:r>
            <a:endParaRPr lang="zh-TW" altLang="en-US" sz="2400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>
            <a:off x="8457078" y="6317456"/>
            <a:ext cx="1400291" cy="0"/>
          </a:xfrm>
          <a:prstGeom prst="straightConnector1">
            <a:avLst/>
          </a:prstGeom>
          <a:ln w="28575">
            <a:solidFill>
              <a:srgbClr val="404040"/>
            </a:solidFill>
            <a:round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9857368" y="6004770"/>
            <a:ext cx="160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rgbClr val="404040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版權宣告</a:t>
            </a:r>
            <a:endParaRPr lang="zh-TW" altLang="en-US" sz="2400" dirty="0">
              <a:solidFill>
                <a:srgbClr val="404040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393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框架圖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2"/>
          <a:stretch/>
        </p:blipFill>
        <p:spPr>
          <a:xfrm>
            <a:off x="8988800" y="1000956"/>
            <a:ext cx="2946556" cy="553813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/>
          <a:stretch/>
        </p:blipFill>
        <p:spPr>
          <a:xfrm>
            <a:off x="304922" y="1000957"/>
            <a:ext cx="2327286" cy="552438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5"/>
          <a:stretch/>
        </p:blipFill>
        <p:spPr>
          <a:xfrm>
            <a:off x="2876864" y="1000956"/>
            <a:ext cx="5867280" cy="552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08245" y="2424859"/>
            <a:ext cx="4890235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4500" b="1" spc="600" dirty="0">
                <a:solidFill>
                  <a:srgbClr val="191919"/>
                </a:solidFill>
              </a:rPr>
              <a:t>設計概念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08246" y="3612592"/>
            <a:ext cx="4671068" cy="9464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創作發想描述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設計元素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未來規劃</a:t>
            </a:r>
            <a:endParaRPr lang="en-US" altLang="zh-C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20353" y="3313263"/>
            <a:ext cx="466056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06820" y="1229537"/>
            <a:ext cx="3800348" cy="4408404"/>
            <a:chOff x="1006820" y="1229537"/>
            <a:chExt cx="3800348" cy="44084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8" t="20893" r="62629" b="13562"/>
            <a:stretch/>
          </p:blipFill>
          <p:spPr>
            <a:xfrm>
              <a:off x="1006820" y="1229537"/>
              <a:ext cx="3800348" cy="4408404"/>
            </a:xfrm>
            <a:prstGeom prst="rect">
              <a:avLst/>
            </a:prstGeom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1989575" y="2139630"/>
              <a:ext cx="2270454" cy="2650211"/>
            </a:xfrm>
            <a:prstGeom prst="rect">
              <a:avLst/>
            </a:prstGeom>
            <a:solidFill>
              <a:srgbClr val="E5E8ED"/>
            </a:solidFill>
            <a:ln>
              <a:noFill/>
            </a:ln>
            <a:effectLst>
              <a:innerShdw blurRad="304800" dist="762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50863" y="3191313"/>
              <a:ext cx="12105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7200" b="1" dirty="0" smtClean="0">
                  <a:solidFill>
                    <a:srgbClr val="191919"/>
                  </a:solidFill>
                </a:rPr>
                <a:t>0</a:t>
              </a:r>
              <a:r>
                <a:rPr lang="en-US" altLang="zh-TW" sz="7200" b="1" dirty="0">
                  <a:solidFill>
                    <a:srgbClr val="191919"/>
                  </a:solidFill>
                </a:rPr>
                <a:t>3</a:t>
              </a:r>
              <a:endParaRPr lang="zh-CN" altLang="en-US" sz="7200" b="1" dirty="0">
                <a:solidFill>
                  <a:srgbClr val="191919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81949" y="2728488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3200" b="1" spc="600" dirty="0">
                  <a:solidFill>
                    <a:srgbClr val="191919"/>
                  </a:solidFill>
                </a:rPr>
                <a:t>Part</a:t>
              </a:r>
              <a:endParaRPr lang="zh-CN" altLang="en-US" sz="3200" b="1" spc="600" dirty="0">
                <a:solidFill>
                  <a:srgbClr val="19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72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65662" y="3160463"/>
            <a:ext cx="1899736" cy="1959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6" r="18983"/>
          <a:stretch/>
        </p:blipFill>
        <p:spPr>
          <a:xfrm>
            <a:off x="5330690" y="3043486"/>
            <a:ext cx="1899736" cy="19594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45888" y="2039032"/>
            <a:ext cx="2987657" cy="30816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32487" y="3160464"/>
            <a:ext cx="1900415" cy="1960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60203" y="1734185"/>
            <a:ext cx="5741510" cy="1175547"/>
            <a:chOff x="5394700" y="1317507"/>
            <a:chExt cx="5976461" cy="1175547"/>
          </a:xfrm>
        </p:grpSpPr>
        <p:sp>
          <p:nvSpPr>
            <p:cNvPr id="14" name="TextBox 19"/>
            <p:cNvSpPr txBox="1"/>
            <p:nvPr/>
          </p:nvSpPr>
          <p:spPr>
            <a:xfrm>
              <a:off x="5394700" y="1317507"/>
              <a:ext cx="2723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400" dirty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創作發想</a:t>
              </a:r>
              <a:r>
                <a:rPr lang="zh-TW" altLang="en-US" sz="24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描述：</a:t>
              </a:r>
              <a:endParaRPr 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394701" y="1662057"/>
              <a:ext cx="59764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16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在咖啡館休息時，會讓人有溫馨、舒適的感覺，所以我們顏色選擇使用暖色系，呼應咖啡館所帶給我們的感受，而網頁排版採簡約風，讓人不會眼花撩亂！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733005" y="5333708"/>
            <a:ext cx="282302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#F4E5B9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39878" y="5331677"/>
            <a:ext cx="169054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#262626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8202448" y="5331677"/>
            <a:ext cx="169054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#D1C7AE</a:t>
            </a:r>
          </a:p>
        </p:txBody>
      </p:sp>
      <p:pic>
        <p:nvPicPr>
          <p:cNvPr id="27" name="图片占位符 26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74" y="1897322"/>
            <a:ext cx="2987657" cy="2987657"/>
          </a:xfrm>
        </p:spPr>
      </p:pic>
      <p:pic>
        <p:nvPicPr>
          <p:cNvPr id="31" name="图片占位符 3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hq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515" y="3073367"/>
            <a:ext cx="1900415" cy="1900415"/>
          </a:xfrm>
        </p:spPr>
      </p:pic>
      <p:cxnSp>
        <p:nvCxnSpPr>
          <p:cNvPr id="21" name="直接连接符 20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設計理念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>
            <a:spLocks noChangeAspect="1"/>
          </p:cNvSpPr>
          <p:nvPr/>
        </p:nvSpPr>
        <p:spPr>
          <a:xfrm>
            <a:off x="1521631" y="1897322"/>
            <a:ext cx="2994200" cy="2994200"/>
          </a:xfrm>
          <a:prstGeom prst="rect">
            <a:avLst/>
          </a:prstGeom>
          <a:solidFill>
            <a:srgbClr val="F4E5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rgbClr val="262626"/>
              </a:solidFill>
            </a:endParaRPr>
          </a:p>
        </p:txBody>
      </p:sp>
      <p:sp>
        <p:nvSpPr>
          <p:cNvPr id="20" name="矩形 19"/>
          <p:cNvSpPr>
            <a:spLocks noChangeAspect="1"/>
          </p:cNvSpPr>
          <p:nvPr/>
        </p:nvSpPr>
        <p:spPr>
          <a:xfrm>
            <a:off x="5335062" y="3026709"/>
            <a:ext cx="1895364" cy="1963937"/>
          </a:xfrm>
          <a:prstGeom prst="rect">
            <a:avLst/>
          </a:prstGeom>
          <a:solidFill>
            <a:srgbClr val="262626"/>
          </a:solidFill>
          <a:ln w="12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rgbClr val="262626"/>
              </a:solidFill>
            </a:endParaRPr>
          </a:p>
        </p:txBody>
      </p:sp>
      <p:sp>
        <p:nvSpPr>
          <p:cNvPr id="24" name="矩形 23"/>
          <p:cNvSpPr>
            <a:spLocks noChangeAspect="1"/>
          </p:cNvSpPr>
          <p:nvPr/>
        </p:nvSpPr>
        <p:spPr>
          <a:xfrm>
            <a:off x="8086297" y="3073367"/>
            <a:ext cx="1929594" cy="1929594"/>
          </a:xfrm>
          <a:prstGeom prst="rect">
            <a:avLst/>
          </a:prstGeom>
          <a:solidFill>
            <a:srgbClr val="D1C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52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754753" y="1799772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66621" y="1799772"/>
            <a:ext cx="4049889" cy="2495421"/>
            <a:chOff x="4695370" y="2075543"/>
            <a:chExt cx="2834143" cy="1756228"/>
          </a:xfrm>
        </p:grpSpPr>
        <p:sp>
          <p:nvSpPr>
            <p:cNvPr id="6" name="矩形 5"/>
            <p:cNvSpPr/>
            <p:nvPr/>
          </p:nvSpPr>
          <p:spPr>
            <a:xfrm>
              <a:off x="4695370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4876074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871127" y="2882213"/>
              <a:ext cx="2526213" cy="60650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吉佳咖啡</a:t>
              </a:r>
              <a:endPara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r>
                <a:rPr lang="en-US" altLang="zh-TW" sz="2200" dirty="0" err="1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j</a:t>
              </a:r>
              <a:r>
                <a:rPr lang="en-US" altLang="zh-TW" sz="2200" dirty="0" err="1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f</a:t>
              </a:r>
              <a:r>
                <a:rPr lang="en-US" altLang="zh-TW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open </a:t>
              </a:r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粉圓</a:t>
              </a:r>
              <a:r>
                <a:rPr lang="en-US" altLang="zh-TW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1.0</a:t>
              </a:r>
              <a:endPara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設計理念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625601" y="2172815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使用技術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7047053" y="2172815"/>
            <a:ext cx="316945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字型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154063" y="2226760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547987" y="2169122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文本框 29"/>
          <p:cNvSpPr txBox="1"/>
          <p:nvPr/>
        </p:nvSpPr>
        <p:spPr>
          <a:xfrm>
            <a:off x="2021822" y="3007523"/>
            <a:ext cx="3609868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HTML</a:t>
            </a:r>
            <a:r>
              <a: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CSS</a:t>
            </a:r>
            <a:r>
              <a: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JS</a:t>
            </a:r>
            <a:r>
              <a:rPr lang="zh-TW" altLang="en-US" sz="22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/>
            </a:r>
            <a:br>
              <a:rPr lang="en-US" altLang="zh-TW" sz="22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</a:b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GitHub</a:t>
            </a:r>
            <a:r>
              <a:rPr lang="zh-TW" altLang="en-US" sz="22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、</a:t>
            </a:r>
            <a:r>
              <a:rPr lang="en-US" altLang="zh-TW" sz="2200" dirty="0" err="1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SourceTree</a:t>
            </a:r>
            <a:endParaRPr lang="zh-TW" altLang="en-US" sz="2200" dirty="0">
              <a:solidFill>
                <a:schemeClr val="bg1">
                  <a:lumMod val="50000"/>
                </a:schemeClr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684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53"/>
          <p:cNvGrpSpPr/>
          <p:nvPr/>
        </p:nvGrpSpPr>
        <p:grpSpPr>
          <a:xfrm>
            <a:off x="6258060" y="3814745"/>
            <a:ext cx="4027026" cy="2495420"/>
            <a:chOff x="1233714" y="2075543"/>
            <a:chExt cx="2834143" cy="1756228"/>
          </a:xfrm>
        </p:grpSpPr>
        <p:sp>
          <p:nvSpPr>
            <p:cNvPr id="33" name="矩形 32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4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5" name="文本框 27"/>
            <p:cNvSpPr txBox="1"/>
            <p:nvPr/>
          </p:nvSpPr>
          <p:spPr>
            <a:xfrm>
              <a:off x="1421673" y="2882213"/>
              <a:ext cx="2526213" cy="4548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增加一個夜間模式，方便晚上時觀看。</a:t>
              </a:r>
            </a:p>
          </p:txBody>
        </p:sp>
      </p:grpSp>
      <p:sp>
        <p:nvSpPr>
          <p:cNvPr id="36" name="TextBox 19"/>
          <p:cNvSpPr txBox="1"/>
          <p:nvPr/>
        </p:nvSpPr>
        <p:spPr>
          <a:xfrm>
            <a:off x="7128908" y="4187788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使用者的操控自由</a:t>
            </a:r>
            <a:endParaRPr lang="en-US" altLang="zh-TW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8" name="iṩļîḑè"/>
          <p:cNvSpPr>
            <a:spLocks/>
          </p:cNvSpPr>
          <p:nvPr/>
        </p:nvSpPr>
        <p:spPr bwMode="auto">
          <a:xfrm>
            <a:off x="6657370" y="4241733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846193" y="1007837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844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目前滑鼠滑上去以及在進入那個頁面時沒有任何視覺效果，所以之後會新增陰影，提醒使用者目前在這個頁面。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258061" y="1007837"/>
            <a:ext cx="4049889" cy="2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未來規劃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717041" y="1380880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系統狀態能見度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245503" y="1434825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639427" y="1377187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1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582" y="1892446"/>
            <a:ext cx="3485126" cy="69702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46193" y="3814744"/>
            <a:ext cx="4027026" cy="24954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5" name="iṩļîḑè"/>
          <p:cNvSpPr>
            <a:spLocks/>
          </p:cNvSpPr>
          <p:nvPr/>
        </p:nvSpPr>
        <p:spPr bwMode="auto">
          <a:xfrm>
            <a:off x="2245503" y="4241732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46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983" y="3996192"/>
            <a:ext cx="3218558" cy="21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4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53"/>
          <p:cNvGrpSpPr/>
          <p:nvPr/>
        </p:nvGrpSpPr>
        <p:grpSpPr>
          <a:xfrm>
            <a:off x="6258060" y="3814745"/>
            <a:ext cx="4027026" cy="2495420"/>
            <a:chOff x="1233714" y="2075543"/>
            <a:chExt cx="2834143" cy="1756228"/>
          </a:xfrm>
        </p:grpSpPr>
        <p:sp>
          <p:nvSpPr>
            <p:cNvPr id="33" name="矩形 32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4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5" name="文本框 27"/>
            <p:cNvSpPr txBox="1"/>
            <p:nvPr/>
          </p:nvSpPr>
          <p:spPr>
            <a:xfrm>
              <a:off x="1421673" y="2792055"/>
              <a:ext cx="2526213" cy="103971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因為我們的首頁較長，使用者若想要快速回到最頂端會不方便，所以加一個能會到最上面的按鈕，方便使用者會到首頁最頂端。</a:t>
              </a:r>
            </a:p>
          </p:txBody>
        </p:sp>
      </p:grpSp>
      <p:sp>
        <p:nvSpPr>
          <p:cNvPr id="36" name="TextBox 19"/>
          <p:cNvSpPr txBox="1"/>
          <p:nvPr/>
        </p:nvSpPr>
        <p:spPr>
          <a:xfrm>
            <a:off x="7128908" y="4187788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彈性與使用效率</a:t>
            </a:r>
            <a:endParaRPr lang="en-US" altLang="zh-TW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8" name="iṩļîḑè"/>
          <p:cNvSpPr>
            <a:spLocks/>
          </p:cNvSpPr>
          <p:nvPr/>
        </p:nvSpPr>
        <p:spPr bwMode="auto">
          <a:xfrm>
            <a:off x="6657370" y="4241733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846193" y="1007837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84476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目前我們的連結會直接跳轉頁面，應該可以出現一個提醒訊息，提醒使用者是否要離開目前該頁面。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258061" y="1007837"/>
            <a:ext cx="4049889" cy="2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未來規劃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717041" y="1380880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預防錯誤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245503" y="1434825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639427" y="1377187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846193" y="3814744"/>
            <a:ext cx="4027026" cy="24954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5" name="iṩļîḑè"/>
          <p:cNvSpPr>
            <a:spLocks/>
          </p:cNvSpPr>
          <p:nvPr/>
        </p:nvSpPr>
        <p:spPr bwMode="auto">
          <a:xfrm>
            <a:off x="2245503" y="4241732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3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08" y="1238669"/>
            <a:ext cx="2920953" cy="2103567"/>
          </a:xfrm>
          <a:prstGeom prst="rect">
            <a:avLst/>
          </a:prstGeom>
        </p:spPr>
      </p:pic>
      <p:pic>
        <p:nvPicPr>
          <p:cNvPr id="24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88" y="4078493"/>
            <a:ext cx="1791509" cy="179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1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972894" y="2035293"/>
            <a:ext cx="2773139" cy="769441"/>
            <a:chOff x="6296802" y="1196311"/>
            <a:chExt cx="2773139" cy="769441"/>
          </a:xfrm>
        </p:grpSpPr>
        <p:sp>
          <p:nvSpPr>
            <p:cNvPr id="4" name="文本框 3"/>
            <p:cNvSpPr txBox="1"/>
            <p:nvPr/>
          </p:nvSpPr>
          <p:spPr>
            <a:xfrm>
              <a:off x="6884727" y="1271088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專案介紹</a:t>
              </a:r>
              <a:endPara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96802" y="1196311"/>
              <a:ext cx="6559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972894" y="3387768"/>
            <a:ext cx="2773139" cy="769441"/>
            <a:chOff x="6296802" y="1196311"/>
            <a:chExt cx="2773139" cy="769441"/>
          </a:xfrm>
        </p:grpSpPr>
        <p:sp>
          <p:nvSpPr>
            <p:cNvPr id="28" name="文本框 27"/>
            <p:cNvSpPr txBox="1"/>
            <p:nvPr/>
          </p:nvSpPr>
          <p:spPr>
            <a:xfrm>
              <a:off x="6884727" y="1271088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專案說明</a:t>
              </a:r>
              <a:endPara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296802" y="1196311"/>
              <a:ext cx="6559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972894" y="4740242"/>
            <a:ext cx="2773139" cy="769441"/>
            <a:chOff x="6296802" y="1196311"/>
            <a:chExt cx="2773139" cy="769441"/>
          </a:xfrm>
        </p:grpSpPr>
        <p:sp>
          <p:nvSpPr>
            <p:cNvPr id="33" name="文本框 32"/>
            <p:cNvSpPr txBox="1"/>
            <p:nvPr/>
          </p:nvSpPr>
          <p:spPr>
            <a:xfrm>
              <a:off x="6884727" y="1271088"/>
              <a:ext cx="21852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600" b="1" spc="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設計概念</a:t>
              </a:r>
              <a:endPara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296802" y="1196311"/>
              <a:ext cx="6559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256517" y="1276037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9979" y="1063284"/>
            <a:ext cx="15872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1C2530"/>
                </a:solidFill>
              </a:rPr>
              <a:t>目 </a:t>
            </a:r>
            <a:r>
              <a:rPr lang="zh-TW" altLang="en-US" sz="4800" b="1" dirty="0" smtClean="0">
                <a:solidFill>
                  <a:srgbClr val="1C2530"/>
                </a:solidFill>
              </a:rPr>
              <a:t>錄</a:t>
            </a:r>
            <a:endParaRPr lang="zh-CN" altLang="en-US" sz="4800" b="1" dirty="0">
              <a:solidFill>
                <a:srgbClr val="1C253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44763" y="1255362"/>
            <a:ext cx="0" cy="48223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15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53"/>
          <p:cNvGrpSpPr/>
          <p:nvPr/>
        </p:nvGrpSpPr>
        <p:grpSpPr>
          <a:xfrm>
            <a:off x="6258060" y="3814745"/>
            <a:ext cx="4027026" cy="2495420"/>
            <a:chOff x="1233714" y="2075543"/>
            <a:chExt cx="2834143" cy="1756228"/>
          </a:xfrm>
        </p:grpSpPr>
        <p:sp>
          <p:nvSpPr>
            <p:cNvPr id="33" name="矩形 32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4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5" name="文本框 27"/>
            <p:cNvSpPr txBox="1"/>
            <p:nvPr/>
          </p:nvSpPr>
          <p:spPr>
            <a:xfrm>
              <a:off x="1421673" y="2882213"/>
              <a:ext cx="2526213" cy="4548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若我們要跳轉的頁面消失時，可以出現一個按鈕返回相簿。</a:t>
              </a:r>
            </a:p>
          </p:txBody>
        </p:sp>
      </p:grpSp>
      <p:sp>
        <p:nvSpPr>
          <p:cNvPr id="36" name="TextBox 19"/>
          <p:cNvSpPr txBox="1"/>
          <p:nvPr/>
        </p:nvSpPr>
        <p:spPr>
          <a:xfrm>
            <a:off x="7141814" y="4002294"/>
            <a:ext cx="298571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協助使用者辨識、 偵錯並從錯誤中恢復</a:t>
            </a:r>
            <a:endParaRPr lang="en-US" altLang="zh-TW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38" name="iṩļîḑè"/>
          <p:cNvSpPr>
            <a:spLocks/>
          </p:cNvSpPr>
          <p:nvPr/>
        </p:nvSpPr>
        <p:spPr bwMode="auto">
          <a:xfrm>
            <a:off x="6657370" y="4241733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846193" y="1007838"/>
            <a:ext cx="4027026" cy="2495421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739914"/>
              <a:ext cx="2526213" cy="101263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sz="175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目前使用者選擇菜單頁面時會看到整個菜單，也許可以先把菜單捲起來，放一些熱門商品的相片，當使用者想看完整菜單時再配合一個按鈕讓菜單完全展開，簡化頁面。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6258061" y="1007837"/>
            <a:ext cx="4049889" cy="24954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未來規劃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717041" y="1380880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美觀與簡化設計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245503" y="1434825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639427" y="1377187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846193" y="3814744"/>
            <a:ext cx="4027026" cy="24954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45" name="iṩļîḑè"/>
          <p:cNvSpPr>
            <a:spLocks/>
          </p:cNvSpPr>
          <p:nvPr/>
        </p:nvSpPr>
        <p:spPr bwMode="auto">
          <a:xfrm>
            <a:off x="2245503" y="4241732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pic>
        <p:nvPicPr>
          <p:cNvPr id="25" name="內容版面配置區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908" y="1007837"/>
            <a:ext cx="2610156" cy="2487475"/>
          </a:xfrm>
          <a:prstGeom prst="rect">
            <a:avLst/>
          </a:prstGeom>
        </p:spPr>
      </p:pic>
      <p:pic>
        <p:nvPicPr>
          <p:cNvPr id="26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93" y="3814744"/>
            <a:ext cx="2146800" cy="2519098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9" r="15803"/>
          <a:stretch/>
        </p:blipFill>
        <p:spPr>
          <a:xfrm>
            <a:off x="4109073" y="4571908"/>
            <a:ext cx="1764146" cy="1103276"/>
          </a:xfrm>
          <a:prstGeom prst="rect">
            <a:avLst/>
          </a:prstGeom>
        </p:spPr>
      </p:pic>
      <p:sp>
        <p:nvSpPr>
          <p:cNvPr id="2" name="向右箭號 1"/>
          <p:cNvSpPr/>
          <p:nvPr/>
        </p:nvSpPr>
        <p:spPr>
          <a:xfrm>
            <a:off x="3859706" y="4851763"/>
            <a:ext cx="350190" cy="368528"/>
          </a:xfrm>
          <a:prstGeom prst="rightArrow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7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7879450" y="4618316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defRPr/>
            </a:pPr>
            <a:r>
              <a:rPr lang="zh-TW" altLang="en-US" sz="2400" b="1" dirty="0" smtClean="0">
                <a:solidFill>
                  <a:srgbClr val="191919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報告結束，謝謝大家</a:t>
            </a:r>
            <a:endParaRPr lang="zh-CN" altLang="en-US" sz="2400" b="1" dirty="0">
              <a:solidFill>
                <a:srgbClr val="191919"/>
              </a:solidFill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02153" y="2937213"/>
            <a:ext cx="5656677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uLnTx/>
                <a:uFillTx/>
                <a:latin typeface="Arial"/>
                <a:ea typeface="微软雅黑"/>
                <a:cs typeface="+mn-cs"/>
              </a:rPr>
              <a:t>THANK YOU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>
            <a:off x="9084177" y="4272421"/>
            <a:ext cx="159657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99284" l="9961" r="98096">
                        <a14:foregroundMark x1="63525" y1="34180" x2="42236" y2="36068"/>
                        <a14:foregroundMark x1="52002" y1="92643" x2="71533" y2="89323"/>
                        <a14:foregroundMark x1="77393" y1="74089" x2="73047" y2="92253"/>
                        <a14:foregroundMark x1="70508" y1="94922" x2="61719" y2="96419"/>
                        <a14:foregroundMark x1="46777" y1="89128" x2="45361" y2="81185"/>
                        <a14:foregroundMark x1="44824" y1="82682" x2="41309" y2="51432"/>
                        <a14:foregroundMark x1="39990" y1="36198" x2="54834" y2="33919"/>
                        <a14:foregroundMark x1="58057" y1="34505" x2="48584" y2="34375"/>
                        <a14:foregroundMark x1="55371" y1="34049" x2="58594" y2="33789"/>
                        <a14:foregroundMark x1="72510" y1="93359" x2="69922" y2="96029"/>
                        <a14:foregroundMark x1="69482" y1="95898" x2="60986" y2="98047"/>
                        <a14:foregroundMark x1="67871" y1="96680" x2="64258" y2="97526"/>
                        <a14:foregroundMark x1="59082" y1="97526" x2="48682" y2="92904"/>
                        <a14:foregroundMark x1="57178" y1="97266" x2="54736" y2="96419"/>
                        <a14:foregroundMark x1="54834" y1="96159" x2="56348" y2="96680"/>
                        <a14:foregroundMark x1="53760" y1="96029" x2="50195" y2="94401"/>
                        <a14:foregroundMark x1="48779" y1="92643" x2="46484" y2="89974"/>
                        <a14:foregroundMark x1="46973" y1="90755" x2="48096" y2="92122"/>
                        <a14:foregroundMark x1="45654" y1="84961" x2="45752" y2="89583"/>
                        <a14:foregroundMark x1="81445" y1="54297" x2="80518" y2="59505"/>
                        <a14:backgroundMark x1="83105" y1="50065" x2="81641" y2="59505"/>
                      </a14:backgroundRemoval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50"/>
          <a:stretch/>
        </p:blipFill>
        <p:spPr>
          <a:xfrm rot="152263">
            <a:off x="-2674163" y="-541930"/>
            <a:ext cx="7264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2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08245" y="2424859"/>
            <a:ext cx="4890235" cy="7848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TW" altLang="en-US" sz="4500" b="1" spc="600" dirty="0">
                <a:solidFill>
                  <a:srgbClr val="191919"/>
                </a:solidFill>
              </a:rPr>
              <a:t>專案介紹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08246" y="3612592"/>
            <a:ext cx="4671068" cy="15158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專案背景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遇到的困難與需求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如何解決與改善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目標對象</a:t>
            </a:r>
            <a:endParaRPr lang="en-US" altLang="zh-TW" sz="185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zh-TW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zh-TW" altLang="en-US" sz="18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使用情</a:t>
            </a:r>
            <a:r>
              <a:rPr lang="zh-TW" altLang="en-US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形</a:t>
            </a:r>
            <a:endParaRPr lang="en-US" altLang="zh-C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920353" y="3313263"/>
            <a:ext cx="4660561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006820" y="1229537"/>
            <a:ext cx="3800348" cy="4408404"/>
            <a:chOff x="1006820" y="1229537"/>
            <a:chExt cx="3800348" cy="440840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8" t="20893" r="62629" b="13562"/>
            <a:stretch/>
          </p:blipFill>
          <p:spPr>
            <a:xfrm>
              <a:off x="1006820" y="1229537"/>
              <a:ext cx="3800348" cy="4408404"/>
            </a:xfrm>
            <a:prstGeom prst="rect">
              <a:avLst/>
            </a:prstGeom>
            <a:effectLst>
              <a:outerShdw blurRad="190500" dist="1270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矩形 4"/>
            <p:cNvSpPr/>
            <p:nvPr/>
          </p:nvSpPr>
          <p:spPr>
            <a:xfrm>
              <a:off x="1989575" y="2139630"/>
              <a:ext cx="2270454" cy="2650211"/>
            </a:xfrm>
            <a:prstGeom prst="rect">
              <a:avLst/>
            </a:prstGeom>
            <a:solidFill>
              <a:srgbClr val="E5E8ED"/>
            </a:solidFill>
            <a:ln>
              <a:noFill/>
            </a:ln>
            <a:effectLst>
              <a:innerShdw blurRad="304800" dist="76200" dir="13500000">
                <a:prstClr val="black">
                  <a:alpha val="6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50863" y="3191313"/>
              <a:ext cx="121058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7200" b="1" dirty="0">
                  <a:solidFill>
                    <a:srgbClr val="191919"/>
                  </a:solidFill>
                </a:rPr>
                <a:t>01</a:t>
              </a:r>
              <a:endParaRPr lang="zh-CN" altLang="en-US" sz="7200" b="1" dirty="0">
                <a:solidFill>
                  <a:srgbClr val="191919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81949" y="2728488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3200" b="1" spc="600" dirty="0">
                  <a:solidFill>
                    <a:srgbClr val="191919"/>
                  </a:solidFill>
                </a:rPr>
                <a:t>Part</a:t>
              </a:r>
              <a:endParaRPr lang="zh-CN" altLang="en-US" sz="3200" b="1" spc="600" dirty="0">
                <a:solidFill>
                  <a:srgbClr val="19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151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306748" y="1906978"/>
            <a:ext cx="4609060" cy="1707792"/>
            <a:chOff x="5394700" y="1317507"/>
            <a:chExt cx="4609060" cy="1707792"/>
          </a:xfrm>
        </p:grpSpPr>
        <p:sp>
          <p:nvSpPr>
            <p:cNvPr id="6" name="TextBox 19"/>
            <p:cNvSpPr txBox="1"/>
            <p:nvPr/>
          </p:nvSpPr>
          <p:spPr>
            <a:xfrm>
              <a:off x="5394700" y="1317507"/>
              <a:ext cx="24444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因為</a:t>
              </a:r>
              <a:r>
                <a:rPr lang="en-US" altLang="zh-TW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…</a:t>
              </a:r>
              <a:endParaRPr lang="zh-CN" altLang="en-US" sz="3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394700" y="1917303"/>
              <a:ext cx="46090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 hangingPunct="0"/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吉</a:t>
              </a:r>
              <a:r>
                <a:rPr lang="zh-TW" altLang="en-US" sz="22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佳咖啡是一家訴求「簡單」與「新鮮」的咖啡館，從中享受咖啡的層次與</a:t>
              </a:r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溫度</a:t>
              </a:r>
              <a:r>
                <a:rPr lang="zh-TW" altLang="en-US" sz="22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06748" y="3882639"/>
            <a:ext cx="4609060" cy="1661994"/>
            <a:chOff x="5394700" y="1317507"/>
            <a:chExt cx="4609060" cy="1661994"/>
          </a:xfrm>
        </p:grpSpPr>
        <p:sp>
          <p:nvSpPr>
            <p:cNvPr id="12" name="TextBox 19"/>
            <p:cNvSpPr txBox="1"/>
            <p:nvPr/>
          </p:nvSpPr>
          <p:spPr>
            <a:xfrm>
              <a:off x="5394700" y="1317507"/>
              <a:ext cx="24444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所以</a:t>
              </a:r>
              <a:r>
                <a:rPr lang="en-US" altLang="zh-TW" sz="3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…</a:t>
              </a:r>
              <a:endParaRPr lang="zh-CN" altLang="en-US" sz="3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394700" y="1871505"/>
              <a:ext cx="46090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zh-TW" altLang="en-US" sz="22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好</a:t>
              </a:r>
              <a:r>
                <a:rPr lang="zh-TW" altLang="en-US" sz="22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的東西也要有好的包裝，因此我們為了把它推廣出去所以選擇做吉佳咖啡。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1175656" y="1367569"/>
            <a:ext cx="4389120" cy="4389120"/>
            <a:chOff x="1175656" y="1567594"/>
            <a:chExt cx="4389120" cy="4389120"/>
          </a:xfrm>
        </p:grpSpPr>
        <p:sp>
          <p:nvSpPr>
            <p:cNvPr id="29" name="手繪多邊形 28"/>
            <p:cNvSpPr/>
            <p:nvPr/>
          </p:nvSpPr>
          <p:spPr>
            <a:xfrm>
              <a:off x="1175656" y="1805719"/>
              <a:ext cx="4388400" cy="4150275"/>
            </a:xfrm>
            <a:custGeom>
              <a:avLst/>
              <a:gdLst>
                <a:gd name="connsiteX0" fmla="*/ 0 w 4388400"/>
                <a:gd name="connsiteY0" fmla="*/ 3487221 h 4388400"/>
                <a:gd name="connsiteX1" fmla="*/ 4388400 w 4388400"/>
                <a:gd name="connsiteY1" fmla="*/ 3487221 h 4388400"/>
                <a:gd name="connsiteX2" fmla="*/ 4388400 w 4388400"/>
                <a:gd name="connsiteY2" fmla="*/ 4388400 h 4388400"/>
                <a:gd name="connsiteX3" fmla="*/ 0 w 4388400"/>
                <a:gd name="connsiteY3" fmla="*/ 4388400 h 4388400"/>
                <a:gd name="connsiteX4" fmla="*/ 0 w 4388400"/>
                <a:gd name="connsiteY4" fmla="*/ 0 h 4388400"/>
                <a:gd name="connsiteX5" fmla="*/ 4388400 w 4388400"/>
                <a:gd name="connsiteY5" fmla="*/ 0 h 4388400"/>
                <a:gd name="connsiteX6" fmla="*/ 4388400 w 4388400"/>
                <a:gd name="connsiteY6" fmla="*/ 2792692 h 4388400"/>
                <a:gd name="connsiteX7" fmla="*/ 0 w 4388400"/>
                <a:gd name="connsiteY7" fmla="*/ 2792692 h 4388400"/>
                <a:gd name="connsiteX0" fmla="*/ 0 w 4388400"/>
                <a:gd name="connsiteY0" fmla="*/ 3487221 h 4388400"/>
                <a:gd name="connsiteX1" fmla="*/ 4388400 w 4388400"/>
                <a:gd name="connsiteY1" fmla="*/ 3487221 h 4388400"/>
                <a:gd name="connsiteX2" fmla="*/ 4388400 w 4388400"/>
                <a:gd name="connsiteY2" fmla="*/ 4388400 h 4388400"/>
                <a:gd name="connsiteX3" fmla="*/ 0 w 4388400"/>
                <a:gd name="connsiteY3" fmla="*/ 4388400 h 4388400"/>
                <a:gd name="connsiteX4" fmla="*/ 0 w 4388400"/>
                <a:gd name="connsiteY4" fmla="*/ 3487221 h 4388400"/>
                <a:gd name="connsiteX5" fmla="*/ 0 w 4388400"/>
                <a:gd name="connsiteY5" fmla="*/ 0 h 4388400"/>
                <a:gd name="connsiteX6" fmla="*/ 4388400 w 4388400"/>
                <a:gd name="connsiteY6" fmla="*/ 238125 h 4388400"/>
                <a:gd name="connsiteX7" fmla="*/ 4388400 w 4388400"/>
                <a:gd name="connsiteY7" fmla="*/ 2792692 h 4388400"/>
                <a:gd name="connsiteX8" fmla="*/ 0 w 4388400"/>
                <a:gd name="connsiteY8" fmla="*/ 2792692 h 4388400"/>
                <a:gd name="connsiteX9" fmla="*/ 0 w 4388400"/>
                <a:gd name="connsiteY9" fmla="*/ 0 h 4388400"/>
                <a:gd name="connsiteX0" fmla="*/ 0 w 4388400"/>
                <a:gd name="connsiteY0" fmla="*/ 3249096 h 4150275"/>
                <a:gd name="connsiteX1" fmla="*/ 4388400 w 4388400"/>
                <a:gd name="connsiteY1" fmla="*/ 3249096 h 4150275"/>
                <a:gd name="connsiteX2" fmla="*/ 4388400 w 4388400"/>
                <a:gd name="connsiteY2" fmla="*/ 4150275 h 4150275"/>
                <a:gd name="connsiteX3" fmla="*/ 0 w 4388400"/>
                <a:gd name="connsiteY3" fmla="*/ 4150275 h 4150275"/>
                <a:gd name="connsiteX4" fmla="*/ 0 w 4388400"/>
                <a:gd name="connsiteY4" fmla="*/ 3249096 h 4150275"/>
                <a:gd name="connsiteX5" fmla="*/ 0 w 4388400"/>
                <a:gd name="connsiteY5" fmla="*/ 0 h 4150275"/>
                <a:gd name="connsiteX6" fmla="*/ 4388400 w 4388400"/>
                <a:gd name="connsiteY6" fmla="*/ 0 h 4150275"/>
                <a:gd name="connsiteX7" fmla="*/ 4388400 w 4388400"/>
                <a:gd name="connsiteY7" fmla="*/ 2554567 h 4150275"/>
                <a:gd name="connsiteX8" fmla="*/ 0 w 4388400"/>
                <a:gd name="connsiteY8" fmla="*/ 2554567 h 4150275"/>
                <a:gd name="connsiteX9" fmla="*/ 0 w 4388400"/>
                <a:gd name="connsiteY9" fmla="*/ 0 h 415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88400" h="4150275">
                  <a:moveTo>
                    <a:pt x="0" y="3249096"/>
                  </a:moveTo>
                  <a:lnTo>
                    <a:pt x="4388400" y="3249096"/>
                  </a:lnTo>
                  <a:lnTo>
                    <a:pt x="4388400" y="4150275"/>
                  </a:lnTo>
                  <a:lnTo>
                    <a:pt x="0" y="4150275"/>
                  </a:lnTo>
                  <a:lnTo>
                    <a:pt x="0" y="3249096"/>
                  </a:lnTo>
                  <a:close/>
                  <a:moveTo>
                    <a:pt x="0" y="0"/>
                  </a:moveTo>
                  <a:lnTo>
                    <a:pt x="4388400" y="0"/>
                  </a:lnTo>
                  <a:lnTo>
                    <a:pt x="4388400" y="2554567"/>
                  </a:lnTo>
                  <a:lnTo>
                    <a:pt x="0" y="25545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3" cstate="hq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70" b="99432" l="0" r="100000">
                          <a14:foregroundMark x1="60985" y1="98485" x2="35985" y2="99242"/>
                          <a14:foregroundMark x1="34848" y1="89205" x2="17614" y2="99432"/>
                          <a14:backgroundMark x1="54545" y1="23106" x2="84659" y2="32955"/>
                          <a14:backgroundMark x1="27083" y1="32765" x2="7008" y2="47538"/>
                          <a14:backgroundMark x1="97348" y1="80492" x2="97348" y2="912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175656" y="1567594"/>
              <a:ext cx="4389120" cy="4389120"/>
            </a:xfrm>
            <a:custGeom>
              <a:avLst/>
              <a:gdLst>
                <a:gd name="connsiteX0" fmla="*/ 0 w 4389120"/>
                <a:gd name="connsiteY0" fmla="*/ 3487221 h 4389120"/>
                <a:gd name="connsiteX1" fmla="*/ 4389120 w 4389120"/>
                <a:gd name="connsiteY1" fmla="*/ 3487221 h 4389120"/>
                <a:gd name="connsiteX2" fmla="*/ 4389120 w 4389120"/>
                <a:gd name="connsiteY2" fmla="*/ 4389120 h 4389120"/>
                <a:gd name="connsiteX3" fmla="*/ 0 w 4389120"/>
                <a:gd name="connsiteY3" fmla="*/ 4389120 h 4389120"/>
                <a:gd name="connsiteX4" fmla="*/ 0 w 4389120"/>
                <a:gd name="connsiteY4" fmla="*/ 0 h 4389120"/>
                <a:gd name="connsiteX5" fmla="*/ 4389120 w 4389120"/>
                <a:gd name="connsiteY5" fmla="*/ 0 h 4389120"/>
                <a:gd name="connsiteX6" fmla="*/ 4389120 w 4389120"/>
                <a:gd name="connsiteY6" fmla="*/ 2792692 h 4389120"/>
                <a:gd name="connsiteX7" fmla="*/ 0 w 4389120"/>
                <a:gd name="connsiteY7" fmla="*/ 2792692 h 438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9120" h="4389120">
                  <a:moveTo>
                    <a:pt x="0" y="3487221"/>
                  </a:moveTo>
                  <a:lnTo>
                    <a:pt x="4389120" y="3487221"/>
                  </a:lnTo>
                  <a:lnTo>
                    <a:pt x="4389120" y="4389120"/>
                  </a:lnTo>
                  <a:lnTo>
                    <a:pt x="0" y="4389120"/>
                  </a:lnTo>
                  <a:close/>
                  <a:moveTo>
                    <a:pt x="0" y="0"/>
                  </a:moveTo>
                  <a:lnTo>
                    <a:pt x="4389120" y="0"/>
                  </a:lnTo>
                  <a:lnTo>
                    <a:pt x="4389120" y="2792692"/>
                  </a:lnTo>
                  <a:lnTo>
                    <a:pt x="0" y="2792692"/>
                  </a:lnTo>
                  <a:close/>
                </a:path>
              </a:pathLst>
            </a:custGeom>
          </p:spPr>
        </p:pic>
        <p:sp>
          <p:nvSpPr>
            <p:cNvPr id="14" name="文本框 13"/>
            <p:cNvSpPr txBox="1"/>
            <p:nvPr/>
          </p:nvSpPr>
          <p:spPr>
            <a:xfrm>
              <a:off x="2088479" y="4360287"/>
              <a:ext cx="25683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T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H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I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N</a:t>
              </a:r>
              <a:r>
                <a:rPr lang="zh-TW" altLang="en-US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 </a:t>
              </a:r>
              <a:r>
                <a:rPr lang="en-US" altLang="zh-TW" sz="4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K</a:t>
              </a:r>
              <a:endParaRPr lang="zh-CN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題目發想</a:t>
            </a:r>
            <a:endParaRPr lang="zh-CN" altLang="en-US" sz="2400" b="1" spc="3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03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754753" y="1799772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3249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對於程式語言理解較為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不熟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66621" y="1799772"/>
            <a:ext cx="4049889" cy="2495421"/>
            <a:chOff x="4695370" y="2075543"/>
            <a:chExt cx="2834143" cy="1756228"/>
          </a:xfrm>
        </p:grpSpPr>
        <p:sp>
          <p:nvSpPr>
            <p:cNvPr id="6" name="矩形 5"/>
            <p:cNvSpPr/>
            <p:nvPr/>
          </p:nvSpPr>
          <p:spPr>
            <a:xfrm>
              <a:off x="4695370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4876074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871127" y="2882213"/>
              <a:ext cx="2526213" cy="5198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彼此程式碼的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撰寫習慣不同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，在整合上會出現問題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遇到的困難與需求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625601" y="2172815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技術問題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7047053" y="2172815"/>
            <a:ext cx="316945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版本問題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154063" y="2226760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547987" y="2169122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754753" y="1799772"/>
            <a:ext cx="4027026" cy="2495420"/>
            <a:chOff x="1233714" y="2075543"/>
            <a:chExt cx="2834143" cy="1756228"/>
          </a:xfrm>
        </p:grpSpPr>
        <p:sp>
          <p:nvSpPr>
            <p:cNvPr id="5" name="矩形 4"/>
            <p:cNvSpPr/>
            <p:nvPr/>
          </p:nvSpPr>
          <p:spPr>
            <a:xfrm>
              <a:off x="1233714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7" name="矩形: 圆角 36"/>
            <p:cNvSpPr/>
            <p:nvPr/>
          </p:nvSpPr>
          <p:spPr>
            <a:xfrm>
              <a:off x="1421672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421673" y="2882213"/>
              <a:ext cx="2526213" cy="3249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透</a:t>
              </a:r>
              <a:r>
                <a:rPr lang="zh-TW" altLang="en-US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過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網路搜尋、同儕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詢問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等等</a:t>
              </a:r>
              <a:endPara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66621" y="1799772"/>
            <a:ext cx="4049889" cy="2495421"/>
            <a:chOff x="4695370" y="2075543"/>
            <a:chExt cx="2834143" cy="1756228"/>
          </a:xfrm>
        </p:grpSpPr>
        <p:sp>
          <p:nvSpPr>
            <p:cNvPr id="6" name="矩形 5"/>
            <p:cNvSpPr/>
            <p:nvPr/>
          </p:nvSpPr>
          <p:spPr>
            <a:xfrm>
              <a:off x="4695370" y="2075543"/>
              <a:ext cx="2834143" cy="1756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43" name="矩形: 圆角 42"/>
            <p:cNvSpPr/>
            <p:nvPr/>
          </p:nvSpPr>
          <p:spPr>
            <a:xfrm>
              <a:off x="4876074" y="2261164"/>
              <a:ext cx="435428" cy="435428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871127" y="2882213"/>
              <a:ext cx="2526213" cy="51985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先把程式碼的</a:t>
              </a:r>
              <a:r>
                <a:rPr lang="zh-TW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基礎完成</a:t>
              </a:r>
              <a:r>
                <a:rPr lang="zh-TW" altLang="en-US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，再去做細部調整</a:t>
              </a:r>
              <a:endParaRPr lang="zh-TW" altLang="en-US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cxnSp>
        <p:nvCxnSpPr>
          <p:cNvPr id="60" name="直接连接符 59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algn="ctr"/>
            <a:r>
              <a:rPr lang="zh-TW" altLang="en-US" sz="2400" b="1" spc="30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如何解決與改善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19"/>
          <p:cNvSpPr txBox="1"/>
          <p:nvPr/>
        </p:nvSpPr>
        <p:spPr>
          <a:xfrm>
            <a:off x="2625601" y="2172815"/>
            <a:ext cx="298571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技術問題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7047053" y="2172815"/>
            <a:ext cx="3169458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240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版本問題</a:t>
            </a:r>
            <a:endParaRPr lang="en-US" sz="240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69" name="iṩļîḑè"/>
          <p:cNvSpPr>
            <a:spLocks/>
          </p:cNvSpPr>
          <p:nvPr/>
        </p:nvSpPr>
        <p:spPr bwMode="auto">
          <a:xfrm>
            <a:off x="2154063" y="2226760"/>
            <a:ext cx="354216" cy="29221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lc="http://schemas.openxmlformats.org/drawingml/2006/lockedCanvas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lc="http://schemas.openxmlformats.org/drawingml/2006/lockedCanvas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130000"/>
              </a:lnSpc>
            </a:pPr>
            <a:endParaRPr dirty="0">
              <a:latin typeface="Arial" panose="020B0604020202020204" pitchFamily="34" charset="0"/>
              <a:ea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70" name="椭圆 13"/>
          <p:cNvSpPr/>
          <p:nvPr/>
        </p:nvSpPr>
        <p:spPr>
          <a:xfrm>
            <a:off x="6547987" y="2169122"/>
            <a:ext cx="349202" cy="402108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51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1712685"/>
            <a:ext cx="10080625" cy="3755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2906" y="2344627"/>
            <a:ext cx="3049069" cy="2322014"/>
            <a:chOff x="5394700" y="1317507"/>
            <a:chExt cx="2444433" cy="2322014"/>
          </a:xfrm>
        </p:grpSpPr>
        <p:sp>
          <p:nvSpPr>
            <p:cNvPr id="5" name="TextBox 19"/>
            <p:cNvSpPr txBox="1"/>
            <p:nvPr/>
          </p:nvSpPr>
          <p:spPr>
            <a:xfrm>
              <a:off x="5394700" y="1317507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想在安靜地方做事的人</a:t>
              </a:r>
              <a:endParaRPr lang="en-US" sz="2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94701" y="1662057"/>
              <a:ext cx="2380910" cy="1977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姓名：陳冠至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年齡：</a:t>
              </a:r>
              <a:r>
                <a:rPr lang="en-US" altLang="zh-TW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20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性別：生理男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興趣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：打程式、打手機遊戲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住址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：台灣台中市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人物特質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：喜歡在安靜、無人打擾的環境下做事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806672" y="4606278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06671" y="4606278"/>
            <a:ext cx="126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06672" y="5043260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06671" y="5043260"/>
            <a:ext cx="108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8724900" y="4353382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724900" y="4782877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消費頻率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lvl="0" algn="ctr"/>
            <a:r>
              <a:rPr lang="zh-TW" altLang="en-US" sz="2400" b="1" spc="300" dirty="0">
                <a:solidFill>
                  <a:prstClr val="black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目標對象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4467225" y="1915204"/>
            <a:ext cx="4020980" cy="3369166"/>
            <a:chOff x="4467225" y="1915204"/>
            <a:chExt cx="4020980" cy="336916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62"/>
            <a:stretch/>
          </p:blipFill>
          <p:spPr>
            <a:xfrm>
              <a:off x="4467225" y="1915204"/>
              <a:ext cx="4020980" cy="3369166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 rot="21293308">
              <a:off x="6039514" y="3270473"/>
              <a:ext cx="689659" cy="1681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391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1712685"/>
            <a:ext cx="10080625" cy="3755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2906" y="2344627"/>
            <a:ext cx="3049069" cy="2052710"/>
            <a:chOff x="5394700" y="1317507"/>
            <a:chExt cx="2444433" cy="2052710"/>
          </a:xfrm>
        </p:grpSpPr>
        <p:sp>
          <p:nvSpPr>
            <p:cNvPr id="5" name="TextBox 19"/>
            <p:cNvSpPr txBox="1"/>
            <p:nvPr/>
          </p:nvSpPr>
          <p:spPr>
            <a:xfrm>
              <a:off x="5394700" y="1317507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熱戀中的情侶</a:t>
              </a:r>
              <a:endParaRPr lang="en-US" sz="2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94701" y="1662057"/>
              <a:ext cx="2380910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姓名：朱小乖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年齡：</a:t>
              </a:r>
              <a:r>
                <a:rPr lang="en-US" altLang="zh-TW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19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性別：生理女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興趣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：聊天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住址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：台灣台北市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人物特質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：喜歡與人相處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806672" y="4606278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06671" y="4606278"/>
            <a:ext cx="108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06672" y="5043260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06671" y="5043260"/>
            <a:ext cx="1728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8724900" y="4353382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724900" y="4782877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消費頻率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lvl="0" algn="ctr"/>
            <a:r>
              <a:rPr lang="zh-TW" altLang="en-US" sz="2400" b="1" spc="300" dirty="0">
                <a:solidFill>
                  <a:prstClr val="black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目標對象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群組 23"/>
          <p:cNvGrpSpPr/>
          <p:nvPr/>
        </p:nvGrpSpPr>
        <p:grpSpPr>
          <a:xfrm>
            <a:off x="4467225" y="1918024"/>
            <a:ext cx="4020626" cy="3356131"/>
            <a:chOff x="4467225" y="1918024"/>
            <a:chExt cx="4020626" cy="335613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91"/>
            <a:stretch/>
          </p:blipFill>
          <p:spPr>
            <a:xfrm>
              <a:off x="4467225" y="1918024"/>
              <a:ext cx="4020626" cy="3356131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 rot="1293216">
              <a:off x="6099944" y="2710822"/>
              <a:ext cx="1950754" cy="2865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手繪多邊形 33"/>
            <p:cNvSpPr/>
            <p:nvPr/>
          </p:nvSpPr>
          <p:spPr>
            <a:xfrm>
              <a:off x="4900109" y="1918525"/>
              <a:ext cx="766331" cy="472062"/>
            </a:xfrm>
            <a:custGeom>
              <a:avLst/>
              <a:gdLst>
                <a:gd name="connsiteX0" fmla="*/ 0 w 766331"/>
                <a:gd name="connsiteY0" fmla="*/ 0 h 472062"/>
                <a:gd name="connsiteX1" fmla="*/ 386413 w 766331"/>
                <a:gd name="connsiteY1" fmla="*/ 0 h 472062"/>
                <a:gd name="connsiteX2" fmla="*/ 766331 w 766331"/>
                <a:gd name="connsiteY2" fmla="*/ 286332 h 472062"/>
                <a:gd name="connsiteX3" fmla="*/ 626352 w 766331"/>
                <a:gd name="connsiteY3" fmla="*/ 472062 h 472062"/>
                <a:gd name="connsiteX4" fmla="*/ 0 w 766331"/>
                <a:gd name="connsiteY4" fmla="*/ 0 h 47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6331" h="472062">
                  <a:moveTo>
                    <a:pt x="0" y="0"/>
                  </a:moveTo>
                  <a:lnTo>
                    <a:pt x="386413" y="0"/>
                  </a:lnTo>
                  <a:lnTo>
                    <a:pt x="766331" y="286332"/>
                  </a:lnTo>
                  <a:lnTo>
                    <a:pt x="626352" y="4720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57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55688" y="1712685"/>
            <a:ext cx="10080625" cy="37556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322906" y="2344627"/>
            <a:ext cx="3049069" cy="2322014"/>
            <a:chOff x="5394700" y="1317507"/>
            <a:chExt cx="2444433" cy="2322014"/>
          </a:xfrm>
        </p:grpSpPr>
        <p:sp>
          <p:nvSpPr>
            <p:cNvPr id="5" name="TextBox 19"/>
            <p:cNvSpPr txBox="1"/>
            <p:nvPr/>
          </p:nvSpPr>
          <p:spPr>
            <a:xfrm>
              <a:off x="5394700" y="1317507"/>
              <a:ext cx="24444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r>
                <a:rPr lang="zh-TW" altLang="en-US" sz="2000" dirty="0" smtClean="0"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辛苦的上班族</a:t>
              </a:r>
              <a:endParaRPr lang="en-US" sz="2000" dirty="0"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394701" y="1662057"/>
              <a:ext cx="2380910" cy="197746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姓名：陳樂咖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年齡：</a:t>
              </a:r>
              <a:r>
                <a:rPr lang="en-US" altLang="zh-TW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30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歲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性別：生理男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興趣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：攝影、羅馬競技、看劇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住址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：台灣新北市</a:t>
              </a:r>
              <a:endParaRPr lang="en-US" altLang="zh-TW" sz="1400" dirty="0" smtClean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  <a:p>
              <a:pPr algn="just">
                <a:lnSpc>
                  <a:spcPct val="125000"/>
                </a:lnSpc>
              </a:pPr>
              <a:r>
                <a:rPr lang="zh-TW" altLang="en-US" sz="1400" dirty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人物特質</a:t>
              </a:r>
              <a:r>
                <a:rPr lang="zh-TW" altLang="en-US" sz="1400" dirty="0" smtClean="0">
                  <a:solidFill>
                    <a:schemeClr val="bg1">
                      <a:lumMod val="50000"/>
                    </a:schemeClr>
                  </a:solidFill>
                  <a:latin typeface="jf open 粉圓 1.0" panose="020F0500000000000000" pitchFamily="34" charset="-120"/>
                  <a:ea typeface="jf open 粉圓 1.0" panose="020F0500000000000000" pitchFamily="34" charset="-120"/>
                </a:rPr>
                <a:t>：白天工作、晚上讀書、假日批判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806672" y="4606278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06671" y="4606278"/>
            <a:ext cx="1725878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06672" y="5043260"/>
            <a:ext cx="1886884" cy="18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06672" y="5043260"/>
            <a:ext cx="720000" cy="187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1" name="TextBox 19"/>
          <p:cNvSpPr txBox="1"/>
          <p:nvPr/>
        </p:nvSpPr>
        <p:spPr>
          <a:xfrm>
            <a:off x="8724900" y="4353382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使用頻</a:t>
            </a:r>
            <a:r>
              <a:rPr lang="zh-TW" altLang="en-US" sz="105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724900" y="4782877"/>
            <a:ext cx="2174719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r>
              <a:rPr lang="zh-TW" altLang="en-US" sz="1050" dirty="0" smtClean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消費頻</a:t>
            </a:r>
            <a:r>
              <a:rPr lang="zh-TW" altLang="en-US" sz="1050" dirty="0"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率</a:t>
            </a:r>
            <a:endParaRPr lang="en-US" sz="1050" dirty="0">
              <a:latin typeface="jf open 粉圓 1.0" panose="020F0500000000000000" pitchFamily="34" charset="-120"/>
              <a:ea typeface="jf open 粉圓 1.0" panose="020F0500000000000000" pitchFamily="34" charset="-12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754753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4586510" y="315340"/>
            <a:ext cx="31713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EngraversGothic BT" panose="020B0507020203020204" pitchFamily="34" charset="0"/>
              </a:defRPr>
            </a:lvl1pPr>
          </a:lstStyle>
          <a:p>
            <a:pPr lvl="0" algn="ctr"/>
            <a:r>
              <a:rPr lang="zh-TW" altLang="en-US" sz="2400" b="1" spc="300" dirty="0">
                <a:solidFill>
                  <a:prstClr val="black"/>
                </a:solidFill>
                <a:latin typeface="jf open 粉圓 1.0" panose="020F0500000000000000" pitchFamily="34" charset="-120"/>
                <a:ea typeface="jf open 粉圓 1.0" panose="020F0500000000000000" pitchFamily="34" charset="-120"/>
              </a:rPr>
              <a:t>目標對象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676581" y="546172"/>
            <a:ext cx="278549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群組 30"/>
          <p:cNvGrpSpPr/>
          <p:nvPr/>
        </p:nvGrpSpPr>
        <p:grpSpPr>
          <a:xfrm>
            <a:off x="4467225" y="1890076"/>
            <a:ext cx="4026559" cy="3379066"/>
            <a:chOff x="4467225" y="1890076"/>
            <a:chExt cx="4026559" cy="337906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28" r="16443"/>
            <a:stretch/>
          </p:blipFill>
          <p:spPr>
            <a:xfrm>
              <a:off x="4467225" y="1890076"/>
              <a:ext cx="4026559" cy="3379066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rot="21293308">
              <a:off x="5900958" y="2796074"/>
              <a:ext cx="1159093" cy="15018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25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36328FF-9F7C-4BFF-AD0B-FB33F256EFBC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总结模板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</Words>
  <Application>Microsoft Office PowerPoint</Application>
  <PresentationFormat>寬螢幕</PresentationFormat>
  <Paragraphs>141</Paragraphs>
  <Slides>21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微软雅黑</vt:lpstr>
      <vt:lpstr>jf open 粉圓 1.0</vt:lpstr>
      <vt:lpstr>等线</vt:lpstr>
      <vt:lpstr>Arial</vt:lpstr>
      <vt:lpstr>方正黑体简体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http://www.ypppt.com/</dc:description>
  <cp:lastModifiedBy/>
  <cp:revision>1</cp:revision>
  <dcterms:created xsi:type="dcterms:W3CDTF">2018-09-30T02:58:39Z</dcterms:created>
  <dcterms:modified xsi:type="dcterms:W3CDTF">2020-06-18T06:31:52Z</dcterms:modified>
</cp:coreProperties>
</file>